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03" r:id="rId1"/>
  </p:sldMasterIdLst>
  <p:notesMasterIdLst>
    <p:notesMasterId r:id="rId9"/>
  </p:notesMasterIdLst>
  <p:handoutMasterIdLst>
    <p:handoutMasterId r:id="rId10"/>
  </p:handoutMasterIdLst>
  <p:sldIdLst>
    <p:sldId id="259" r:id="rId2"/>
    <p:sldId id="261" r:id="rId3"/>
    <p:sldId id="265" r:id="rId4"/>
    <p:sldId id="266" r:id="rId5"/>
    <p:sldId id="262" r:id="rId6"/>
    <p:sldId id="263" r:id="rId7"/>
    <p:sldId id="264" r:id="rId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9CC93D-E52E-4D84-901B-11D7331DD495}">
          <p14:sldIdLst>
            <p14:sldId id="259"/>
            <p14:sldId id="261"/>
            <p14:sldId id="265"/>
            <p14:sldId id="266"/>
            <p14:sldId id="262"/>
            <p14:sldId id="263"/>
            <p14:sldId id="26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ED6"/>
    <a:srgbClr val="003300"/>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74" autoAdjust="0"/>
    <p:restoredTop sz="83977" autoAdjust="0"/>
  </p:normalViewPr>
  <p:slideViewPr>
    <p:cSldViewPr>
      <p:cViewPr varScale="1">
        <p:scale>
          <a:sx n="132" d="100"/>
          <a:sy n="132" d="100"/>
        </p:scale>
        <p:origin x="1158" y="114"/>
      </p:cViewPr>
      <p:guideLst>
        <p:guide orient="horz" pos="1620"/>
        <p:guide pos="2880"/>
      </p:guideLst>
    </p:cSldViewPr>
  </p:slideViewPr>
  <p:notesTextViewPr>
    <p:cViewPr>
      <p:scale>
        <a:sx n="100" d="100"/>
        <a:sy n="100" d="100"/>
      </p:scale>
      <p:origin x="0" y="0"/>
    </p:cViewPr>
  </p:notesTextViewPr>
  <p:sorterViewPr>
    <p:cViewPr>
      <p:scale>
        <a:sx n="154" d="100"/>
        <a:sy n="154" d="100"/>
      </p:scale>
      <p:origin x="0" y="0"/>
    </p:cViewPr>
  </p:sorterViewPr>
  <p:notesViewPr>
    <p:cSldViewPr>
      <p:cViewPr varScale="1">
        <p:scale>
          <a:sx n="91" d="100"/>
          <a:sy n="91" d="100"/>
        </p:scale>
        <p:origin x="375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83FDC75-7F73-4A4A-A77C-09AADF00E0EA}" type="datetimeFigureOut">
              <a:rPr lang="en-US" smtClean="0"/>
              <a:pPr/>
              <a:t>5/6/2022</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59226BF-1F13-42D3-80DC-373E7ADD1EBC}" type="slidenum">
              <a:rPr lang="en-US" smtClean="0"/>
              <a:pPr/>
              <a:t>‹#›</a:t>
            </a:fld>
            <a:endParaRPr lang="en-US" dirty="0"/>
          </a:p>
        </p:txBody>
      </p:sp>
    </p:spTree>
    <p:extLst>
      <p:ext uri="{BB962C8B-B14F-4D97-AF65-F5344CB8AC3E}">
        <p14:creationId xmlns:p14="http://schemas.microsoft.com/office/powerpoint/2010/main" val="27080124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AEF76B-3757-4A0B-AF93-28494465C1DD}" type="datetimeFigureOut">
              <a:rPr lang="en-US" smtClean="0"/>
              <a:pPr/>
              <a:t>5/6/2022</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693FD4-8F83-4EF7-AC3F-0DC0388986B0}" type="slidenum">
              <a:rPr lang="en-US" smtClean="0"/>
              <a:pPr/>
              <a:t>‹#›</a:t>
            </a:fld>
            <a:endParaRPr lang="en-US" dirty="0"/>
          </a:p>
        </p:txBody>
      </p:sp>
    </p:spTree>
    <p:extLst>
      <p:ext uri="{BB962C8B-B14F-4D97-AF65-F5344CB8AC3E}">
        <p14:creationId xmlns:p14="http://schemas.microsoft.com/office/powerpoint/2010/main" val="4097210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800" dirty="0">
                <a:effectLst/>
                <a:latin typeface="Calibri" panose="020F0502020204030204" pitchFamily="34" charset="0"/>
              </a:rPr>
              <a:t>Hello. We are Michael Miller and Kurt Tuohy, students in CS 598 Deep Learning for Healthcare. Our project attempted to reproduce this paper in the field of cognitive therapy, and here we'll summarize our results.</a:t>
            </a:r>
            <a:endParaRPr lang="en-US" dirty="0"/>
          </a:p>
        </p:txBody>
      </p:sp>
      <p:sp>
        <p:nvSpPr>
          <p:cNvPr id="4" name="Slide Number Placeholder 3"/>
          <p:cNvSpPr>
            <a:spLocks noGrp="1"/>
          </p:cNvSpPr>
          <p:nvPr>
            <p:ph type="sldNum" sz="quarter" idx="10"/>
          </p:nvPr>
        </p:nvSpPr>
        <p:spPr/>
        <p:txBody>
          <a:bodyPr/>
          <a:lstStyle/>
          <a:p>
            <a:fld id="{EC6EAC7D-5A89-47C2-8ABA-56C9C2DEF7A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Text analysis has not been used much in cognitive therapy, partly because of the high cost of mistakes. But the field is open and there's value to be gained. The authors of this paper worked to set initial benchmarks for NLP performance.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authors built models to classify automatic thoughts into schemas. In cognitive therapy, automatic thoughts underly reactions to situations that generate emotion. Schemas are the mental frameworks through which each person views the world.</a:t>
            </a:r>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2</a:t>
            </a:fld>
            <a:endParaRPr lang="en-US" dirty="0"/>
          </a:p>
        </p:txBody>
      </p:sp>
    </p:spTree>
    <p:extLst>
      <p:ext uri="{BB962C8B-B14F-4D97-AF65-F5344CB8AC3E}">
        <p14:creationId xmlns:p14="http://schemas.microsoft.com/office/powerpoint/2010/main" val="1038841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The authors scripted scenarios and asked volunteers to record their reactions, as illustrated here. For example, "I've been dieting, but I gained a pound" can elicit automatic thoughts like "I have no self-control." The authors then built models to classify these utterances into 9 types of schemas.</a:t>
            </a:r>
            <a:endParaRPr lang="en-US" dirty="0"/>
          </a:p>
        </p:txBody>
      </p:sp>
      <p:sp>
        <p:nvSpPr>
          <p:cNvPr id="4" name="Slide Number Placeholder 3"/>
          <p:cNvSpPr>
            <a:spLocks noGrp="1"/>
          </p:cNvSpPr>
          <p:nvPr>
            <p:ph type="sldNum" sz="quarter" idx="5"/>
          </p:nvPr>
        </p:nvSpPr>
        <p:spPr/>
        <p:txBody>
          <a:bodyPr/>
          <a:lstStyle/>
          <a:p>
            <a:fld id="{75693FD4-8F83-4EF7-AC3F-0DC0388986B0}" type="slidenum">
              <a:rPr lang="en-US" smtClean="0"/>
              <a:pPr/>
              <a:t>3</a:t>
            </a:fld>
            <a:endParaRPr lang="en-US" dirty="0"/>
          </a:p>
        </p:txBody>
      </p:sp>
    </p:spTree>
    <p:extLst>
      <p:ext uri="{BB962C8B-B14F-4D97-AF65-F5344CB8AC3E}">
        <p14:creationId xmlns:p14="http://schemas.microsoft.com/office/powerpoint/2010/main" val="15317302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The authors built 4 types of models. They used classical </a:t>
            </a:r>
            <a:r>
              <a:rPr lang="en-US" sz="1800" dirty="0" err="1">
                <a:effectLst/>
                <a:latin typeface="Calibri" panose="020F0502020204030204" pitchFamily="34" charset="0"/>
              </a:rPr>
              <a:t>kNN</a:t>
            </a:r>
            <a:r>
              <a:rPr lang="en-US" sz="1800" dirty="0">
                <a:effectLst/>
                <a:latin typeface="Calibri" panose="020F0502020204030204" pitchFamily="34" charset="0"/>
              </a:rPr>
              <a:t> and Support Vector Machines to establish baseline performance, then used two types of bidirectional LSTMs. One LSTM classified each utterance as one of nine schemas. The other type of LSTM rated utterance correspondence with a single schema.</a:t>
            </a:r>
            <a:endParaRPr lang="en-US" dirty="0"/>
          </a:p>
        </p:txBody>
      </p:sp>
      <p:sp>
        <p:nvSpPr>
          <p:cNvPr id="4" name="Slide Number Placeholder 3"/>
          <p:cNvSpPr>
            <a:spLocks noGrp="1"/>
          </p:cNvSpPr>
          <p:nvPr>
            <p:ph type="sldNum" sz="quarter" idx="5"/>
          </p:nvPr>
        </p:nvSpPr>
        <p:spPr/>
        <p:txBody>
          <a:bodyPr/>
          <a:lstStyle/>
          <a:p>
            <a:fld id="{75693FD4-8F83-4EF7-AC3F-0DC0388986B0}" type="slidenum">
              <a:rPr lang="en-US" smtClean="0"/>
              <a:pPr/>
              <a:t>4</a:t>
            </a:fld>
            <a:endParaRPr lang="en-US" dirty="0"/>
          </a:p>
        </p:txBody>
      </p:sp>
    </p:spTree>
    <p:extLst>
      <p:ext uri="{BB962C8B-B14F-4D97-AF65-F5344CB8AC3E}">
        <p14:creationId xmlns:p14="http://schemas.microsoft.com/office/powerpoint/2010/main" val="3979829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We reimplemented all these models. We used </a:t>
            </a:r>
            <a:r>
              <a:rPr lang="en-US" sz="1800" dirty="0" err="1">
                <a:effectLst/>
                <a:latin typeface="Calibri" panose="020F0502020204030204" pitchFamily="34" charset="0"/>
              </a:rPr>
              <a:t>PyTorch</a:t>
            </a:r>
            <a:r>
              <a:rPr lang="en-US" sz="1800" dirty="0">
                <a:effectLst/>
                <a:latin typeface="Calibri" panose="020F0502020204030204" pitchFamily="34" charset="0"/>
              </a:rPr>
              <a:t> for LSTMs instead of the original </a:t>
            </a:r>
            <a:r>
              <a:rPr lang="en-US" sz="1800" dirty="0" err="1">
                <a:effectLst/>
                <a:latin typeface="Calibri" panose="020F0502020204030204" pitchFamily="34" charset="0"/>
              </a:rPr>
              <a:t>Keras</a:t>
            </a:r>
            <a:r>
              <a:rPr lang="en-US" sz="1800" dirty="0">
                <a:effectLst/>
                <a:latin typeface="Calibri" panose="020F0502020204030204" pitchFamily="34" charset="0"/>
              </a:rPr>
              <a:t>/</a:t>
            </a:r>
            <a:r>
              <a:rPr lang="en-US" sz="1800" dirty="0" err="1">
                <a:effectLst/>
                <a:latin typeface="Calibri" panose="020F0502020204030204" pitchFamily="34" charset="0"/>
              </a:rPr>
              <a:t>Tensorflow</a:t>
            </a:r>
            <a:r>
              <a:rPr lang="en-US" sz="1800" dirty="0">
                <a:effectLst/>
                <a:latin typeface="Calibri" panose="020F0502020204030204" pitchFamily="34" charset="0"/>
              </a:rPr>
              <a:t> implementation. We also used some different design choices. For example, we implemented custom tokenization and learning rates.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Finally, we tested two additional hypotheses. We performed custom relaxed preprocessing of utterances, and we generated scenario-level embeddings for utterances.</a:t>
            </a:r>
          </a:p>
        </p:txBody>
      </p:sp>
      <p:sp>
        <p:nvSpPr>
          <p:cNvPr id="4" name="Slide Number Placeholder 3"/>
          <p:cNvSpPr>
            <a:spLocks noGrp="1"/>
          </p:cNvSpPr>
          <p:nvPr>
            <p:ph type="sldNum" sz="quarter" idx="10"/>
          </p:nvPr>
        </p:nvSpPr>
        <p:spPr/>
        <p:txBody>
          <a:bodyPr/>
          <a:lstStyle/>
          <a:p>
            <a:fld id="{75693FD4-8F83-4EF7-AC3F-0DC0388986B0}" type="slidenum">
              <a:rPr lang="en-US" smtClean="0"/>
              <a:pPr/>
              <a:t>5</a:t>
            </a:fld>
            <a:endParaRPr lang="en-US" dirty="0"/>
          </a:p>
        </p:txBody>
      </p:sp>
    </p:spTree>
    <p:extLst>
      <p:ext uri="{BB962C8B-B14F-4D97-AF65-F5344CB8AC3E}">
        <p14:creationId xmlns:p14="http://schemas.microsoft.com/office/powerpoint/2010/main" val="1038841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Now we'll talk about our results, along with some broader implications of the paper.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At a high level, our results supported the initial hypothesis. Given utterances, were able to successfully predict the schema.</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However, our results weren't perfect. Our classical models gave results that were very close to what the authors got. However, our more complicated RNNs matched less closely. </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That makes sense. The differences were a result of the fact that we used different Python modules and some design changes. For example, we used different tokenization and padding, different learning rates, and a different loss calculation.</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As a result of these differences, we were not able to verify the claims we made at the top of our paper.</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75693FD4-8F83-4EF7-AC3F-0DC0388986B0}" type="slidenum">
              <a:rPr lang="en-US" smtClean="0"/>
              <a:pPr/>
              <a:t>6</a:t>
            </a:fld>
            <a:endParaRPr lang="en-US" dirty="0"/>
          </a:p>
        </p:txBody>
      </p:sp>
    </p:spTree>
    <p:extLst>
      <p:ext uri="{BB962C8B-B14F-4D97-AF65-F5344CB8AC3E}">
        <p14:creationId xmlns:p14="http://schemas.microsoft.com/office/powerpoint/2010/main" val="1038841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Finally, a broader discussion. Things we found to be easy included our straightforward access to the original code and data. The authors did a great job of documenting their work, and we really appreciated that.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What was difficult stemmed from the fact that the Python code community relies on different standard packages to do tasks. Since we intentionally switched packages, we found it hard to adapt the code to another purpose.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As we've said, we also found it difficult to exactly match some of the results. We talked about some of the reasons for this.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The fact that we got different results points to some possible confounding factors. For example, there might not be enough data, or the data might not have enough variety.</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But it also suggests this field has potential, and there's value in more work applying AI to cognitive therapy.</a:t>
            </a:r>
          </a:p>
        </p:txBody>
      </p:sp>
      <p:sp>
        <p:nvSpPr>
          <p:cNvPr id="4" name="Slide Number Placeholder 3"/>
          <p:cNvSpPr>
            <a:spLocks noGrp="1"/>
          </p:cNvSpPr>
          <p:nvPr>
            <p:ph type="sldNum" sz="quarter" idx="10"/>
          </p:nvPr>
        </p:nvSpPr>
        <p:spPr/>
        <p:txBody>
          <a:bodyPr/>
          <a:lstStyle/>
          <a:p>
            <a:fld id="{75693FD4-8F83-4EF7-AC3F-0DC0388986B0}" type="slidenum">
              <a:rPr lang="en-US" smtClean="0"/>
              <a:pPr/>
              <a:t>7</a:t>
            </a:fld>
            <a:endParaRPr lang="en-US" dirty="0"/>
          </a:p>
        </p:txBody>
      </p:sp>
    </p:spTree>
    <p:extLst>
      <p:ext uri="{BB962C8B-B14F-4D97-AF65-F5344CB8AC3E}">
        <p14:creationId xmlns:p14="http://schemas.microsoft.com/office/powerpoint/2010/main" val="1038841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569214"/>
            <a:ext cx="7543800" cy="2674620"/>
          </a:xfrm>
        </p:spPr>
        <p:txBody>
          <a:bodyPr anchor="b">
            <a:normAutofit/>
          </a:bodyPr>
          <a:lstStyle>
            <a:lvl1pPr algn="l">
              <a:lnSpc>
                <a:spcPct val="85000"/>
              </a:lnSpc>
              <a:defRPr sz="6000" spc="-38"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3341716"/>
            <a:ext cx="7543800" cy="857250"/>
          </a:xfrm>
        </p:spPr>
        <p:txBody>
          <a:bodyPr lIns="91440" rIns="91440">
            <a:normAutofit/>
          </a:bodyPr>
          <a:lstStyle>
            <a:lvl1pPr marL="0" indent="0" algn="l">
              <a:buNone/>
              <a:defRPr sz="1800" cap="all" spc="150" baseline="0">
                <a:solidFill>
                  <a:schemeClr val="tx2"/>
                </a:solidFill>
                <a:latin typeface="+mj-lt"/>
              </a:defRPr>
            </a:lvl1pPr>
            <a:lvl2pPr marL="342900" indent="0" algn="ctr">
              <a:buNone/>
              <a:defRPr sz="18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831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435896951"/>
      </p:ext>
    </p:extLst>
  </p:cSld>
  <p:clrMapOvr>
    <a:masterClrMapping/>
  </p:clrMapOvr>
  <p:transition spd="slow">
    <p:wipe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309226"/>
            <a:ext cx="1971675" cy="431992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09226"/>
            <a:ext cx="5800725" cy="4319924"/>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2595499038"/>
      </p:ext>
    </p:extLst>
  </p:cSld>
  <p:clrMapOvr>
    <a:masterClrMapping/>
  </p:clrMapOvr>
  <p:transition spd="slow">
    <p:wipe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4" y="1"/>
            <a:ext cx="9100457" cy="5159828"/>
          </a:xfrm>
          <a:prstGeom prst="rect">
            <a:avLst/>
          </a:prstGeom>
        </p:spPr>
      </p:pic>
      <p:sp>
        <p:nvSpPr>
          <p:cNvPr id="2" name="Title 1"/>
          <p:cNvSpPr>
            <a:spLocks noGrp="1"/>
          </p:cNvSpPr>
          <p:nvPr>
            <p:ph type="ctrTitle" hasCustomPrompt="1"/>
          </p:nvPr>
        </p:nvSpPr>
        <p:spPr>
          <a:xfrm>
            <a:off x="2590800" y="1714500"/>
            <a:ext cx="6180224" cy="1102519"/>
          </a:xfrm>
        </p:spPr>
        <p:txBody>
          <a:bodyPr anchor="t"/>
          <a:lstStyle>
            <a:lvl1pPr algn="r">
              <a:defRPr b="1" cap="small" baseline="0">
                <a:solidFill>
                  <a:srgbClr val="003300"/>
                </a:solidFill>
              </a:defRPr>
            </a:lvl1pPr>
          </a:lstStyle>
          <a:p>
            <a:r>
              <a:rPr lang="en-US" dirty="0"/>
              <a:t>Click to edit master title style</a:t>
            </a:r>
          </a:p>
        </p:txBody>
      </p:sp>
      <p:sp>
        <p:nvSpPr>
          <p:cNvPr id="3" name="Subtitle 2"/>
          <p:cNvSpPr>
            <a:spLocks noGrp="1"/>
          </p:cNvSpPr>
          <p:nvPr>
            <p:ph type="subTitle" idx="1"/>
          </p:nvPr>
        </p:nvSpPr>
        <p:spPr>
          <a:xfrm>
            <a:off x="3962400" y="3028950"/>
            <a:ext cx="4772528" cy="742950"/>
          </a:xfrm>
        </p:spPr>
        <p:txBody>
          <a:bodyPr>
            <a:normAutofit/>
          </a:bodyPr>
          <a:lstStyle>
            <a:lvl1pPr marL="0" indent="0" algn="r">
              <a:buNone/>
              <a:defRPr sz="2000" b="0">
                <a:solidFill>
                  <a:schemeClr val="tx1"/>
                </a:solidFill>
                <a:latin typeface="Georgia"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938"/>
            <a:ext cx="3721618" cy="5143500"/>
          </a:xfrm>
          <a:prstGeom prst="rect">
            <a:avLst/>
          </a:prstGeom>
        </p:spPr>
      </p:pic>
      <p:sp>
        <p:nvSpPr>
          <p:cNvPr id="10" name="Picture Placeholder 9"/>
          <p:cNvSpPr>
            <a:spLocks noGrp="1"/>
          </p:cNvSpPr>
          <p:nvPr>
            <p:ph type="pic" sz="quarter" idx="13" hasCustomPrompt="1"/>
          </p:nvPr>
        </p:nvSpPr>
        <p:spPr>
          <a:xfrm>
            <a:off x="6858000" y="3829050"/>
            <a:ext cx="1828800" cy="742950"/>
          </a:xfrm>
        </p:spPr>
        <p:txBody>
          <a:bodyPr>
            <a:normAutofit/>
          </a:bodyPr>
          <a:lstStyle>
            <a:lvl1pPr marL="0" indent="0" algn="ctr">
              <a:buNone/>
              <a:defRPr sz="2000" baseline="0"/>
            </a:lvl1pPr>
          </a:lstStyle>
          <a:p>
            <a:r>
              <a:rPr lang="en-US" dirty="0"/>
              <a:t>Company Logo</a:t>
            </a:r>
          </a:p>
        </p:txBody>
      </p:sp>
    </p:spTree>
    <p:extLst>
      <p:ext uri="{BB962C8B-B14F-4D97-AF65-F5344CB8AC3E}">
        <p14:creationId xmlns:p14="http://schemas.microsoft.com/office/powerpoint/2010/main" val="310120127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4" y="1"/>
            <a:ext cx="9100457" cy="5159828"/>
          </a:xfrm>
          <a:prstGeom prst="rect">
            <a:avLst/>
          </a:prstGeom>
        </p:spPr>
      </p:pic>
      <p:pic>
        <p:nvPicPr>
          <p:cNvPr id="8" name="Picture 7"/>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rot="5400000">
            <a:off x="3513474" y="-3529240"/>
            <a:ext cx="2114550" cy="9173031"/>
          </a:xfrm>
          <a:prstGeom prst="rect">
            <a:avLst/>
          </a:prstGeom>
        </p:spPr>
      </p:pic>
      <p:sp>
        <p:nvSpPr>
          <p:cNvPr id="2" name="Title 1"/>
          <p:cNvSpPr>
            <a:spLocks noGrp="1"/>
          </p:cNvSpPr>
          <p:nvPr>
            <p:ph type="title" hasCustomPrompt="1"/>
          </p:nvPr>
        </p:nvSpPr>
        <p:spPr>
          <a:xfrm>
            <a:off x="4572000" y="2286000"/>
            <a:ext cx="4343400" cy="1021556"/>
          </a:xfrm>
        </p:spPr>
        <p:txBody>
          <a:bodyPr anchor="b" anchorCtr="0"/>
          <a:lstStyle>
            <a:lvl1pPr algn="l">
              <a:defRPr sz="4000" b="1" cap="small" baseline="0">
                <a:solidFill>
                  <a:srgbClr val="003300"/>
                </a:solidFill>
              </a:defRPr>
            </a:lvl1pPr>
          </a:lstStyle>
          <a:p>
            <a:r>
              <a:rPr lang="en-US" dirty="0"/>
              <a:t>Click to edit master title style</a:t>
            </a:r>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
        <p:nvSpPr>
          <p:cNvPr id="10" name="Picture Placeholder 9"/>
          <p:cNvSpPr>
            <a:spLocks noGrp="1"/>
          </p:cNvSpPr>
          <p:nvPr>
            <p:ph type="pic" sz="quarter" idx="13" hasCustomPrompt="1"/>
          </p:nvPr>
        </p:nvSpPr>
        <p:spPr>
          <a:xfrm>
            <a:off x="6781800" y="4000500"/>
            <a:ext cx="2133600" cy="742950"/>
          </a:xfrm>
        </p:spPr>
        <p:txBody>
          <a:bodyPr>
            <a:normAutofit/>
          </a:bodyPr>
          <a:lstStyle>
            <a:lvl1pPr marL="0" indent="0" algn="ctr">
              <a:buNone/>
              <a:defRPr sz="1800"/>
            </a:lvl1pPr>
          </a:lstStyle>
          <a:p>
            <a:r>
              <a:rPr lang="en-US" dirty="0"/>
              <a:t>Company Logo</a:t>
            </a:r>
          </a:p>
        </p:txBody>
      </p:sp>
    </p:spTree>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202224"/>
            <a:ext cx="8077200" cy="857250"/>
          </a:xfrm>
        </p:spPr>
        <p:txBody>
          <a:bodyPr anchor="ctr" anchorCtr="0"/>
          <a:lstStyle>
            <a:lvl1pPr algn="l">
              <a:defRPr lang="en-US" dirty="0"/>
            </a:lvl1pPr>
          </a:lstStyle>
          <a:p>
            <a:r>
              <a:rPr lang="en-US" dirty="0"/>
              <a:t>Click To Edit Master Title Style</a:t>
            </a:r>
          </a:p>
        </p:txBody>
      </p:sp>
      <p:sp>
        <p:nvSpPr>
          <p:cNvPr id="3" name="Content Placeholder 2"/>
          <p:cNvSpPr>
            <a:spLocks noGrp="1"/>
          </p:cNvSpPr>
          <p:nvPr>
            <p:ph idx="1"/>
          </p:nvPr>
        </p:nvSpPr>
        <p:spPr>
          <a:xfrm>
            <a:off x="762000" y="1197310"/>
            <a:ext cx="8077200" cy="3223022"/>
          </a:xfrm>
        </p:spPr>
        <p:txBody>
          <a:bodyPr>
            <a:normAutofit/>
          </a:bodyPr>
          <a:lstStyle>
            <a:lvl1pPr>
              <a:defRPr sz="3200">
                <a:latin typeface="+mn-lt"/>
              </a:defRPr>
            </a:lvl1pPr>
            <a:lvl2pPr>
              <a:defRPr sz="2800">
                <a:latin typeface="+mn-lt"/>
              </a:defRPr>
            </a:lvl2pPr>
            <a:lvl3pPr>
              <a:defRPr sz="2400">
                <a:latin typeface="+mn-lt"/>
              </a:defRPr>
            </a:lvl3pPr>
            <a:lvl4pPr>
              <a:defRPr sz="2400">
                <a:latin typeface="+mn-lt"/>
              </a:defRPr>
            </a:lvl4pPr>
            <a:lvl5pPr>
              <a:defRPr sz="2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6705600" y="4767263"/>
            <a:ext cx="2133600" cy="273844"/>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ackground Onl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3544" y="1"/>
            <a:ext cx="9100457" cy="5159828"/>
          </a:xfrm>
          <a:prstGeom prst="rect">
            <a:avLst/>
          </a:prstGeom>
        </p:spPr>
      </p:pic>
      <p:sp>
        <p:nvSpPr>
          <p:cNvPr id="3" name="Date Placeholder 3"/>
          <p:cNvSpPr>
            <a:spLocks noGrp="1"/>
          </p:cNvSpPr>
          <p:nvPr>
            <p:ph type="dt" sz="half" idx="10"/>
          </p:nvPr>
        </p:nvSpPr>
        <p:spPr>
          <a:xfrm>
            <a:off x="762000" y="4767263"/>
            <a:ext cx="2133600" cy="273844"/>
          </a:xfrm>
        </p:spPr>
        <p:txBody>
          <a:bodyPr/>
          <a:lstStyle/>
          <a:p>
            <a:fld id="{757B281C-5159-4971-8228-52B9A72E9ED2}" type="datetimeFigureOut">
              <a:rPr lang="en-US" smtClean="0"/>
              <a:pPr/>
              <a:t>5/6/2022</a:t>
            </a:fld>
            <a:endParaRPr lang="en-US" dirty="0"/>
          </a:p>
        </p:txBody>
      </p:sp>
      <p:sp>
        <p:nvSpPr>
          <p:cNvPr id="4" name="Footer Placeholder 4"/>
          <p:cNvSpPr>
            <a:spLocks noGrp="1"/>
          </p:cNvSpPr>
          <p:nvPr>
            <p:ph type="ftr" sz="quarter" idx="11"/>
          </p:nvPr>
        </p:nvSpPr>
        <p:spPr>
          <a:xfrm>
            <a:off x="3352800" y="4767263"/>
            <a:ext cx="2895600" cy="273844"/>
          </a:xfrm>
        </p:spPr>
        <p:txBody>
          <a:bodyPr/>
          <a:lstStyle/>
          <a:p>
            <a:endParaRPr lang="en-US" dirty="0"/>
          </a:p>
        </p:txBody>
      </p:sp>
      <p:sp>
        <p:nvSpPr>
          <p:cNvPr id="5" name="Slide Number Placeholder 5"/>
          <p:cNvSpPr>
            <a:spLocks noGrp="1"/>
          </p:cNvSpPr>
          <p:nvPr>
            <p:ph type="sldNum" sz="quarter" idx="12"/>
          </p:nvPr>
        </p:nvSpPr>
        <p:spPr>
          <a:xfrm>
            <a:off x="6705600" y="4767263"/>
            <a:ext cx="2133600" cy="273844"/>
          </a:xfrm>
        </p:spPr>
        <p:txBody>
          <a:bodyPr/>
          <a:lstStyle/>
          <a:p>
            <a:fld id="{33D6E5A2-EC83-451F-A719-9AC1370DD5CF}" type="slidenum">
              <a:rPr lang="en-US" smtClean="0"/>
              <a:pPr/>
              <a:t>‹#›</a:t>
            </a:fld>
            <a:endParaRPr lang="en-US" dirty="0"/>
          </a:p>
        </p:txBody>
      </p:sp>
    </p:spTree>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443020371"/>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69214"/>
            <a:ext cx="7543800" cy="2674620"/>
          </a:xfrm>
        </p:spPr>
        <p:txBody>
          <a:bodyPr anchor="b" anchorCtr="0">
            <a:normAutofit/>
          </a:bodyPr>
          <a:lstStyle>
            <a:lvl1pPr>
              <a:lnSpc>
                <a:spcPct val="85000"/>
              </a:lnSpc>
              <a:defRPr sz="6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3339846"/>
            <a:ext cx="7543800" cy="85725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D6E5A2-EC83-451F-A719-9AC1370DD5CF}" type="slidenum">
              <a:rPr lang="en-US" smtClean="0"/>
              <a:pPr/>
              <a:t>‹#›</a:t>
            </a:fld>
            <a:endParaRPr lang="en-US" dirty="0"/>
          </a:p>
        </p:txBody>
      </p:sp>
      <p:cxnSp>
        <p:nvCxnSpPr>
          <p:cNvPr id="9" name="Straight Connector 8"/>
          <p:cNvCxnSpPr/>
          <p:nvPr/>
        </p:nvCxnSpPr>
        <p:spPr>
          <a:xfrm>
            <a:off x="905744"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15531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384301"/>
            <a:ext cx="3703320" cy="30175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384301"/>
            <a:ext cx="3703320" cy="3017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2018392105"/>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14953"/>
            <a:ext cx="7543800" cy="1088068"/>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296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384539"/>
            <a:ext cx="3703320" cy="55221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440" y="1936751"/>
            <a:ext cx="3703320" cy="24650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94748368"/>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07131435"/>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1822011698"/>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45769"/>
            <a:ext cx="2400300" cy="1714500"/>
          </a:xfrm>
        </p:spPr>
        <p:txBody>
          <a:bodyPr anchor="b">
            <a:normAutofit/>
          </a:bodyPr>
          <a:lstStyle>
            <a:lvl1pPr>
              <a:defRPr sz="27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600450" y="548640"/>
            <a:ext cx="4869180" cy="3943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194560"/>
            <a:ext cx="2400300" cy="2534343"/>
          </a:xfrm>
        </p:spPr>
        <p:txBody>
          <a:bodyPr lIns="91440" rIns="91440">
            <a:normAutofit/>
          </a:bodyPr>
          <a:lstStyle>
            <a:lvl1pPr marL="0" indent="0">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a:xfrm>
            <a:off x="349134" y="4844839"/>
            <a:ext cx="1963883" cy="273844"/>
          </a:xfrm>
        </p:spPr>
        <p:txBody>
          <a:bodyPr/>
          <a:lstStyle>
            <a:lvl1pPr algn="l">
              <a:defRPr/>
            </a:lvl1pPr>
          </a:lstStyle>
          <a:p>
            <a:fld id="{757B281C-5159-4971-8228-52B9A72E9ED2}" type="datetimeFigureOut">
              <a:rPr lang="en-US" smtClean="0"/>
              <a:pPr/>
              <a:t>5/6/2022</a:t>
            </a:fld>
            <a:endParaRPr lang="en-US" dirty="0"/>
          </a:p>
        </p:txBody>
      </p:sp>
      <p:sp>
        <p:nvSpPr>
          <p:cNvPr id="6" name="Footer Placeholder 5"/>
          <p:cNvSpPr>
            <a:spLocks noGrp="1"/>
          </p:cNvSpPr>
          <p:nvPr>
            <p:ph type="ftr" sz="quarter" idx="11"/>
          </p:nvPr>
        </p:nvSpPr>
        <p:spPr>
          <a:xfrm>
            <a:off x="3600450" y="4844839"/>
            <a:ext cx="3486150" cy="273844"/>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271228068"/>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714750"/>
            <a:ext cx="9141619" cy="14287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368630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3806190"/>
            <a:ext cx="7585234" cy="617220"/>
          </a:xfrm>
        </p:spPr>
        <p:txBody>
          <a:bodyPr tIns="0" bIns="0" anchor="b">
            <a:noAutofit/>
          </a:bodyPr>
          <a:lstStyle>
            <a:lvl1pPr>
              <a:defRPr sz="27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3686307"/>
          </a:xfrm>
          <a:solidFill>
            <a:schemeClr val="bg2">
              <a:lumMod val="90000"/>
            </a:schemeClr>
          </a:solidFill>
        </p:spPr>
        <p:txBody>
          <a:bodyPr lIns="457200" tIns="45720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822960" y="4430268"/>
            <a:ext cx="7584948" cy="44577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57B281C-5159-4971-8228-52B9A72E9ED2}" type="datetimeFigureOut">
              <a:rPr lang="en-US" smtClean="0"/>
              <a:pPr/>
              <a:t>5/6/2022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D6E5A2-EC83-451F-A719-9AC1370DD5CF}" type="slidenum">
              <a:rPr lang="en-US" smtClean="0"/>
              <a:pPr/>
              <a:t>‹#›</a:t>
            </a:fld>
            <a:endParaRPr lang="en-US" dirty="0"/>
          </a:p>
        </p:txBody>
      </p:sp>
    </p:spTree>
    <p:extLst>
      <p:ext uri="{BB962C8B-B14F-4D97-AF65-F5344CB8AC3E}">
        <p14:creationId xmlns:p14="http://schemas.microsoft.com/office/powerpoint/2010/main" val="3622692315"/>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750737"/>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14953"/>
            <a:ext cx="7543800" cy="1088068"/>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60" y="1384301"/>
            <a:ext cx="7543800" cy="301752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4844839"/>
            <a:ext cx="1854203" cy="273844"/>
          </a:xfrm>
          <a:prstGeom prst="rect">
            <a:avLst/>
          </a:prstGeom>
        </p:spPr>
        <p:txBody>
          <a:bodyPr vert="horz" lIns="91440" tIns="45720" rIns="91440" bIns="45720" rtlCol="0" anchor="ctr"/>
          <a:lstStyle>
            <a:lvl1pPr algn="l">
              <a:defRPr sz="675">
                <a:solidFill>
                  <a:srgbClr val="FFFFFF"/>
                </a:solidFill>
              </a:defRPr>
            </a:lvl1pPr>
          </a:lstStyle>
          <a:p>
            <a:fld id="{757B281C-5159-4971-8228-52B9A72E9ED2}" type="datetimeFigureOut">
              <a:rPr lang="en-US" smtClean="0"/>
              <a:pPr/>
              <a:t>5/6/2022</a:t>
            </a:fld>
            <a:endParaRPr lang="en-US" dirty="0"/>
          </a:p>
        </p:txBody>
      </p:sp>
      <p:sp>
        <p:nvSpPr>
          <p:cNvPr id="5" name="Footer Placeholder 4"/>
          <p:cNvSpPr>
            <a:spLocks noGrp="1"/>
          </p:cNvSpPr>
          <p:nvPr>
            <p:ph type="ftr" sz="quarter" idx="3"/>
          </p:nvPr>
        </p:nvSpPr>
        <p:spPr>
          <a:xfrm>
            <a:off x="2764639" y="4844839"/>
            <a:ext cx="3617103" cy="273844"/>
          </a:xfrm>
          <a:prstGeom prst="rect">
            <a:avLst/>
          </a:prstGeom>
        </p:spPr>
        <p:txBody>
          <a:bodyPr vert="horz" lIns="91440" tIns="45720" rIns="91440" bIns="45720" rtlCol="0" anchor="ctr"/>
          <a:lstStyle>
            <a:lvl1pPr algn="ctr">
              <a:defRPr sz="675"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4844839"/>
            <a:ext cx="984019" cy="273844"/>
          </a:xfrm>
          <a:prstGeom prst="rect">
            <a:avLst/>
          </a:prstGeom>
        </p:spPr>
        <p:txBody>
          <a:bodyPr vert="horz" lIns="91440" tIns="45720" rIns="91440" bIns="45720" rtlCol="0" anchor="ctr"/>
          <a:lstStyle>
            <a:lvl1pPr algn="r">
              <a:defRPr sz="788">
                <a:solidFill>
                  <a:srgbClr val="FFFFFF"/>
                </a:solidFill>
              </a:defRPr>
            </a:lvl1pPr>
          </a:lstStyle>
          <a:p>
            <a:fld id="{33D6E5A2-EC83-451F-A719-9AC1370DD5CF}" type="slidenum">
              <a:rPr lang="en-US" smtClean="0"/>
              <a:pPr/>
              <a:t>‹#›</a:t>
            </a:fld>
            <a:endParaRPr lang="en-US" dirty="0"/>
          </a:p>
        </p:txBody>
      </p:sp>
      <p:cxnSp>
        <p:nvCxnSpPr>
          <p:cNvPr id="10" name="Straight Connector 9"/>
          <p:cNvCxnSpPr/>
          <p:nvPr/>
        </p:nvCxnSpPr>
        <p:spPr>
          <a:xfrm>
            <a:off x="895149" y="1303384"/>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6625360"/>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651" r:id="rId13"/>
    <p:sldLayoutId id="2147483650" r:id="rId14"/>
    <p:sldLayoutId id="2147483663" r:id="rId15"/>
  </p:sldLayoutIdLst>
  <p:transition spd="slow">
    <p:wipe dir="d"/>
  </p:transition>
  <p:txStyles>
    <p:title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i.org/10.1371/journal.pone.0257832" TargetMode="External"/><Relationship Id="rId3" Type="http://schemas.openxmlformats.org/officeDocument/2006/relationships/tags" Target="../tags/tag3.xml"/><Relationship Id="rId7" Type="http://schemas.openxmlformats.org/officeDocument/2006/relationships/notesSlide" Target="../notesSlides/notesSlide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2.xml"/><Relationship Id="rId5" Type="http://schemas.openxmlformats.org/officeDocument/2006/relationships/audio" Target="../media/media1.m4a"/><Relationship Id="rId4" Type="http://schemas.microsoft.com/office/2007/relationships/media" Target="../media/media1.m4a"/><Relationship Id="rId9"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notesSlide" Target="../notesSlides/notesSlide3.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9.png"/><Relationship Id="rId2" Type="http://schemas.openxmlformats.org/officeDocument/2006/relationships/audio" Target="../media/media4.m4a"/><Relationship Id="rId16" Type="http://schemas.openxmlformats.org/officeDocument/2006/relationships/image" Target="../media/image5.png"/><Relationship Id="rId1" Type="http://schemas.microsoft.com/office/2007/relationships/media" Target="../media/media4.m4a"/><Relationship Id="rId6" Type="http://schemas.openxmlformats.org/officeDocument/2006/relationships/image" Target="../media/image11.png"/><Relationship Id="rId11" Type="http://schemas.openxmlformats.org/officeDocument/2006/relationships/image" Target="../media/image8.png"/><Relationship Id="rId5" Type="http://schemas.openxmlformats.org/officeDocument/2006/relationships/image" Target="../media/image10.png"/><Relationship Id="rId15" Type="http://schemas.openxmlformats.org/officeDocument/2006/relationships/image" Target="../media/image18.jpeg"/><Relationship Id="rId10" Type="http://schemas.openxmlformats.org/officeDocument/2006/relationships/image" Target="../media/image15.png"/><Relationship Id="rId4" Type="http://schemas.openxmlformats.org/officeDocument/2006/relationships/notesSlide" Target="../notesSlides/notesSlide4.xml"/><Relationship Id="rId9" Type="http://schemas.openxmlformats.org/officeDocument/2006/relationships/image" Target="../media/image14.pn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slideLayout" Target="../slideLayouts/slideLayout2.xml"/><Relationship Id="rId7" Type="http://schemas.openxmlformats.org/officeDocument/2006/relationships/image" Target="../media/image24.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notesSlide" Target="../notesSlides/notesSlide7.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7">
            <a:extLst>
              <a:ext uri="{FF2B5EF4-FFF2-40B4-BE49-F238E27FC236}">
                <a16:creationId xmlns:a16="http://schemas.microsoft.com/office/drawing/2014/main" id="{EB8A1B5F-0801-4AFF-A489-335B6A851F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00600"/>
            <a:ext cx="9144000"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9">
            <a:extLst>
              <a:ext uri="{FF2B5EF4-FFF2-40B4-BE49-F238E27FC236}">
                <a16:creationId xmlns:a16="http://schemas.microsoft.com/office/drawing/2014/main" id="{06201B52-6441-4DBA-BACE-2359775817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50737"/>
            <a:ext cx="9144000" cy="49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11">
            <a:extLst>
              <a:ext uri="{FF2B5EF4-FFF2-40B4-BE49-F238E27FC236}">
                <a16:creationId xmlns:a16="http://schemas.microsoft.com/office/drawing/2014/main" id="{89DF3DBB-17DD-4058-A944-5578E18A03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43" y="325755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13">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custDataLst>
              <p:tags r:id="rId2"/>
            </p:custDataLst>
          </p:nvPr>
        </p:nvSpPr>
        <p:spPr>
          <a:xfrm>
            <a:off x="723900" y="819150"/>
            <a:ext cx="4691270" cy="3124200"/>
          </a:xfrm>
        </p:spPr>
        <p:txBody>
          <a:bodyPr vert="horz" lIns="91440" tIns="45720" rIns="91440" bIns="45720" rtlCol="0" anchor="ctr">
            <a:normAutofit/>
          </a:bodyPr>
          <a:lstStyle/>
          <a:p>
            <a:pPr defTabSz="914400"/>
            <a:r>
              <a:rPr lang="en-US" sz="5400" spc="-50" dirty="0">
                <a:solidFill>
                  <a:schemeClr val="tx1">
                    <a:lumMod val="85000"/>
                    <a:lumOff val="15000"/>
                  </a:schemeClr>
                </a:solidFill>
              </a:rPr>
              <a:t>Deep Learning and </a:t>
            </a:r>
            <a:br>
              <a:rPr lang="en-US" sz="5400" spc="-50" dirty="0">
                <a:solidFill>
                  <a:schemeClr val="tx1">
                    <a:lumMod val="85000"/>
                    <a:lumOff val="15000"/>
                  </a:schemeClr>
                </a:solidFill>
              </a:rPr>
            </a:br>
            <a:r>
              <a:rPr lang="en-US" sz="5400" spc="-50" dirty="0">
                <a:solidFill>
                  <a:schemeClr val="tx1">
                    <a:lumMod val="85000"/>
                    <a:lumOff val="15000"/>
                  </a:schemeClr>
                </a:solidFill>
              </a:rPr>
              <a:t>Cognitive Therapy</a:t>
            </a:r>
          </a:p>
        </p:txBody>
      </p:sp>
      <p:sp>
        <p:nvSpPr>
          <p:cNvPr id="3" name="Subtitle 2"/>
          <p:cNvSpPr>
            <a:spLocks noGrp="1"/>
          </p:cNvSpPr>
          <p:nvPr>
            <p:ph type="subTitle" idx="1"/>
            <p:custDataLst>
              <p:tags r:id="rId3"/>
            </p:custDataLst>
          </p:nvPr>
        </p:nvSpPr>
        <p:spPr>
          <a:xfrm>
            <a:off x="5903246" y="971550"/>
            <a:ext cx="2506116" cy="2828192"/>
          </a:xfrm>
        </p:spPr>
        <p:txBody>
          <a:bodyPr vert="horz" lIns="91440" tIns="45720" rIns="91440" bIns="45720" rtlCol="0" anchor="ctr">
            <a:normAutofit/>
          </a:bodyPr>
          <a:lstStyle/>
          <a:p>
            <a:pPr algn="l" defTabSz="914400">
              <a:spcBef>
                <a:spcPts val="1200"/>
              </a:spcBef>
              <a:spcAft>
                <a:spcPts val="200"/>
              </a:spcAft>
            </a:pPr>
            <a:r>
              <a:rPr lang="en-US" sz="2400" cap="all" spc="200" dirty="0">
                <a:solidFill>
                  <a:schemeClr val="tx2"/>
                </a:solidFill>
                <a:latin typeface="+mj-lt"/>
              </a:rPr>
              <a:t>CS598 Deep Learning for Healthcare</a:t>
            </a:r>
          </a:p>
          <a:p>
            <a:pPr algn="l" defTabSz="914400">
              <a:spcBef>
                <a:spcPts val="1200"/>
              </a:spcBef>
              <a:spcAft>
                <a:spcPts val="200"/>
              </a:spcAft>
            </a:pPr>
            <a:r>
              <a:rPr lang="en-US" sz="2400" cap="all" spc="200" dirty="0">
                <a:solidFill>
                  <a:schemeClr val="tx2"/>
                </a:solidFill>
                <a:latin typeface="+mj-lt"/>
              </a:rPr>
              <a:t>Michael Miller and Kurt Tuohy</a:t>
            </a:r>
          </a:p>
          <a:p>
            <a:pPr algn="l" defTabSz="914400">
              <a:spcBef>
                <a:spcPts val="1200"/>
              </a:spcBef>
              <a:spcAft>
                <a:spcPts val="200"/>
              </a:spcAft>
            </a:pPr>
            <a:r>
              <a:rPr lang="en-US" sz="2400" cap="all" spc="200" dirty="0">
                <a:solidFill>
                  <a:schemeClr val="tx2"/>
                </a:solidFill>
                <a:latin typeface="+mj-lt"/>
              </a:rPr>
              <a:t>5/6/2022</a:t>
            </a:r>
          </a:p>
        </p:txBody>
      </p:sp>
      <p:cxnSp>
        <p:nvCxnSpPr>
          <p:cNvPr id="25" name="Straight Connector 15">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650992" y="1043525"/>
            <a:ext cx="0" cy="26686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Rectangle 17">
            <a:extLst>
              <a:ext uri="{FF2B5EF4-FFF2-40B4-BE49-F238E27FC236}">
                <a16:creationId xmlns:a16="http://schemas.microsoft.com/office/drawing/2014/main" id="{8A549DE7-671D-4575-AF43-858FD9998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4800600"/>
            <a:ext cx="9141619" cy="342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C22D9B36-9BE7-472B-8808-7E0D681073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 y="4755706"/>
            <a:ext cx="9141619" cy="480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extBox 3">
            <a:extLst>
              <a:ext uri="{FF2B5EF4-FFF2-40B4-BE49-F238E27FC236}">
                <a16:creationId xmlns:a16="http://schemas.microsoft.com/office/drawing/2014/main" id="{156765A1-2701-63F7-9A48-CF0DE4D0FDEB}"/>
              </a:ext>
            </a:extLst>
          </p:cNvPr>
          <p:cNvSpPr txBox="1"/>
          <p:nvPr/>
        </p:nvSpPr>
        <p:spPr>
          <a:xfrm>
            <a:off x="905743" y="3810703"/>
            <a:ext cx="7095257" cy="954107"/>
          </a:xfrm>
          <a:prstGeom prst="rect">
            <a:avLst/>
          </a:prstGeom>
          <a:noFill/>
        </p:spPr>
        <p:txBody>
          <a:bodyPr wrap="square" rtlCol="0">
            <a:spAutoFit/>
          </a:bodyPr>
          <a:lstStyle/>
          <a:p>
            <a:r>
              <a:rPr lang="en-US" sz="1400" i="1" dirty="0"/>
              <a:t>Reproducing paper:</a:t>
            </a:r>
          </a:p>
          <a:p>
            <a:r>
              <a:rPr lang="en-US" sz="1400" dirty="0"/>
              <a:t>Franziska Burger, Mark A. </a:t>
            </a:r>
            <a:r>
              <a:rPr lang="en-US" sz="1400" dirty="0" err="1"/>
              <a:t>Neerincx</a:t>
            </a:r>
            <a:r>
              <a:rPr lang="en-US" sz="1400" dirty="0"/>
              <a:t>, and Willem-Paul Brinkman. 2021.</a:t>
            </a:r>
          </a:p>
          <a:p>
            <a:r>
              <a:rPr lang="en-US" sz="1400" dirty="0">
                <a:hlinkClick r:id="rId8"/>
              </a:rPr>
              <a:t>Natural language processing for cognitive therapy: Extracting schemas from thought records.</a:t>
            </a:r>
            <a:endParaRPr lang="en-US" sz="1400" dirty="0"/>
          </a:p>
          <a:p>
            <a:r>
              <a:rPr lang="en-US" sz="1400" dirty="0"/>
              <a:t>PLOS ONE, 16(10).</a:t>
            </a:r>
          </a:p>
        </p:txBody>
      </p:sp>
      <p:pic>
        <p:nvPicPr>
          <p:cNvPr id="11" name="Audio 10">
            <a:hlinkClick r:id="" action="ppaction://media"/>
            <a:extLst>
              <a:ext uri="{FF2B5EF4-FFF2-40B4-BE49-F238E27FC236}">
                <a16:creationId xmlns:a16="http://schemas.microsoft.com/office/drawing/2014/main" id="{D2B79953-C4ED-6A30-BD07-1B16925FF56A}"/>
              </a:ext>
            </a:extLst>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8382000" y="4381500"/>
            <a:ext cx="609600" cy="609600"/>
          </a:xfrm>
          <a:prstGeom prst="rect">
            <a:avLst/>
          </a:prstGeom>
        </p:spPr>
      </p:pic>
    </p:spTree>
    <p:custDataLst>
      <p:tags r:id="rId1"/>
    </p:custDataLst>
  </p:cSld>
  <p:clrMapOvr>
    <a:masterClrMapping/>
  </p:clrMapOvr>
  <p:transition spd="med" advTm="1501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22960" y="1428750"/>
            <a:ext cx="8077200" cy="3660440"/>
          </a:xfrm>
        </p:spPr>
        <p:txBody>
          <a:bodyPr>
            <a:normAutofit/>
          </a:bodyPr>
          <a:lstStyle/>
          <a:p>
            <a:r>
              <a:rPr lang="en-US" dirty="0"/>
              <a:t>NLP not yet utilized for psychological care</a:t>
            </a:r>
          </a:p>
          <a:p>
            <a:pPr lvl="1"/>
            <a:r>
              <a:rPr lang="en-US" dirty="0"/>
              <a:t>Difficult</a:t>
            </a:r>
          </a:p>
          <a:p>
            <a:pPr lvl="1"/>
            <a:r>
              <a:rPr lang="en-US" dirty="0"/>
              <a:t>High cost for mistakes </a:t>
            </a:r>
          </a:p>
          <a:p>
            <a:pPr lvl="1"/>
            <a:r>
              <a:rPr lang="en-US" dirty="0"/>
              <a:t>Potential high value</a:t>
            </a:r>
          </a:p>
          <a:p>
            <a:r>
              <a:rPr lang="en-US" dirty="0"/>
              <a:t>“Schemas” are categories for core beliefs </a:t>
            </a:r>
          </a:p>
          <a:p>
            <a:r>
              <a:rPr lang="en-US" dirty="0"/>
              <a:t>Currently, schemas manually predicted</a:t>
            </a:r>
          </a:p>
          <a:p>
            <a:pPr marL="0" indent="0">
              <a:buNone/>
            </a:pPr>
            <a:endParaRPr lang="en-US" dirty="0"/>
          </a:p>
          <a:p>
            <a:pPr marL="0" indent="0">
              <a:buNone/>
            </a:pPr>
            <a:r>
              <a:rPr lang="en-US" sz="2800" b="1" dirty="0"/>
              <a:t>Premise: use NLP and Deep Learning to predict schemas</a:t>
            </a:r>
          </a:p>
        </p:txBody>
      </p:sp>
      <p:pic>
        <p:nvPicPr>
          <p:cNvPr id="10" name="Audio 9">
            <a:hlinkClick r:id="" action="ppaction://media"/>
            <a:extLst>
              <a:ext uri="{FF2B5EF4-FFF2-40B4-BE49-F238E27FC236}">
                <a16:creationId xmlns:a16="http://schemas.microsoft.com/office/drawing/2014/main" id="{29AB1264-1985-D79C-0D68-D8F9B9BEFF8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758001204"/>
      </p:ext>
    </p:extLst>
  </p:cSld>
  <p:clrMapOvr>
    <a:masterClrMapping/>
  </p:clrMapOvr>
  <p:transition spd="med" advTm="31334">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11C4-C78F-27B6-05D0-871EEF60F719}"/>
              </a:ext>
            </a:extLst>
          </p:cNvPr>
          <p:cNvSpPr txBox="1">
            <a:spLocks/>
          </p:cNvSpPr>
          <p:nvPr/>
        </p:nvSpPr>
        <p:spPr>
          <a:xfrm>
            <a:off x="822960" y="214953"/>
            <a:ext cx="7543800" cy="527997"/>
          </a:xfrm>
          <a:prstGeom prst="rect">
            <a:avLst/>
          </a:prstGeom>
        </p:spPr>
        <p:txBody>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dirty="0"/>
              <a:t>Experimental Setup</a:t>
            </a:r>
          </a:p>
        </p:txBody>
      </p:sp>
      <p:cxnSp>
        <p:nvCxnSpPr>
          <p:cNvPr id="4" name="Straight Connector 3">
            <a:extLst>
              <a:ext uri="{FF2B5EF4-FFF2-40B4-BE49-F238E27FC236}">
                <a16:creationId xmlns:a16="http://schemas.microsoft.com/office/drawing/2014/main" id="{7F076B9D-8F67-0FA3-1F17-90578805F690}"/>
              </a:ext>
            </a:extLst>
          </p:cNvPr>
          <p:cNvCxnSpPr/>
          <p:nvPr/>
        </p:nvCxnSpPr>
        <p:spPr>
          <a:xfrm>
            <a:off x="838200" y="819150"/>
            <a:ext cx="75438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CE341447-4288-B8B9-E0C0-5C8E8DF62E24}"/>
              </a:ext>
            </a:extLst>
          </p:cNvPr>
          <p:cNvSpPr txBox="1"/>
          <p:nvPr/>
        </p:nvSpPr>
        <p:spPr>
          <a:xfrm>
            <a:off x="685800" y="971550"/>
            <a:ext cx="1066800" cy="369332"/>
          </a:xfrm>
          <a:prstGeom prst="rect">
            <a:avLst/>
          </a:prstGeom>
          <a:noFill/>
        </p:spPr>
        <p:txBody>
          <a:bodyPr wrap="square" rtlCol="0">
            <a:spAutoFit/>
          </a:bodyPr>
          <a:lstStyle/>
          <a:p>
            <a:r>
              <a:rPr lang="en-US" u="sng" dirty="0"/>
              <a:t>Scenario</a:t>
            </a:r>
          </a:p>
        </p:txBody>
      </p:sp>
      <p:sp>
        <p:nvSpPr>
          <p:cNvPr id="6" name="TextBox 5">
            <a:extLst>
              <a:ext uri="{FF2B5EF4-FFF2-40B4-BE49-F238E27FC236}">
                <a16:creationId xmlns:a16="http://schemas.microsoft.com/office/drawing/2014/main" id="{90AA24FA-B610-10A5-CB83-57FD3B4D9703}"/>
              </a:ext>
            </a:extLst>
          </p:cNvPr>
          <p:cNvSpPr txBox="1"/>
          <p:nvPr/>
        </p:nvSpPr>
        <p:spPr>
          <a:xfrm>
            <a:off x="685800" y="1454835"/>
            <a:ext cx="1524000" cy="954107"/>
          </a:xfrm>
          <a:prstGeom prst="rect">
            <a:avLst/>
          </a:prstGeom>
          <a:noFill/>
        </p:spPr>
        <p:txBody>
          <a:bodyPr wrap="square" rtlCol="0">
            <a:spAutoFit/>
          </a:bodyPr>
          <a:lstStyle/>
          <a:p>
            <a:r>
              <a:rPr lang="en-US" sz="1400" dirty="0"/>
              <a:t>“You’ve been dieting for a week, but you gained a pound.”</a:t>
            </a:r>
          </a:p>
        </p:txBody>
      </p:sp>
      <p:sp>
        <p:nvSpPr>
          <p:cNvPr id="7" name="TextBox 6">
            <a:extLst>
              <a:ext uri="{FF2B5EF4-FFF2-40B4-BE49-F238E27FC236}">
                <a16:creationId xmlns:a16="http://schemas.microsoft.com/office/drawing/2014/main" id="{618F6FC6-4FFB-F63B-D71B-065527D3728C}"/>
              </a:ext>
            </a:extLst>
          </p:cNvPr>
          <p:cNvSpPr txBox="1"/>
          <p:nvPr/>
        </p:nvSpPr>
        <p:spPr>
          <a:xfrm>
            <a:off x="2743200" y="971550"/>
            <a:ext cx="1981200" cy="369332"/>
          </a:xfrm>
          <a:prstGeom prst="rect">
            <a:avLst/>
          </a:prstGeom>
          <a:noFill/>
        </p:spPr>
        <p:txBody>
          <a:bodyPr wrap="square" rtlCol="0">
            <a:spAutoFit/>
          </a:bodyPr>
          <a:lstStyle/>
          <a:p>
            <a:r>
              <a:rPr lang="en-US" u="sng" dirty="0"/>
              <a:t>Automatic Thought</a:t>
            </a:r>
          </a:p>
        </p:txBody>
      </p:sp>
      <p:sp>
        <p:nvSpPr>
          <p:cNvPr id="8" name="TextBox 7">
            <a:extLst>
              <a:ext uri="{FF2B5EF4-FFF2-40B4-BE49-F238E27FC236}">
                <a16:creationId xmlns:a16="http://schemas.microsoft.com/office/drawing/2014/main" id="{73BB7C3D-139C-1CFA-2B93-77DAAB3DA863}"/>
              </a:ext>
            </a:extLst>
          </p:cNvPr>
          <p:cNvSpPr txBox="1"/>
          <p:nvPr/>
        </p:nvSpPr>
        <p:spPr>
          <a:xfrm>
            <a:off x="6858000" y="971550"/>
            <a:ext cx="1219200" cy="369332"/>
          </a:xfrm>
          <a:prstGeom prst="rect">
            <a:avLst/>
          </a:prstGeom>
          <a:noFill/>
        </p:spPr>
        <p:txBody>
          <a:bodyPr wrap="square" rtlCol="0">
            <a:spAutoFit/>
          </a:bodyPr>
          <a:lstStyle/>
          <a:p>
            <a:r>
              <a:rPr lang="en-US" u="sng" dirty="0"/>
              <a:t>Schema</a:t>
            </a:r>
          </a:p>
        </p:txBody>
      </p:sp>
      <p:pic>
        <p:nvPicPr>
          <p:cNvPr id="14" name="Picture 13" descr="A picture containing clipart&#10;&#10;Description automatically generated">
            <a:extLst>
              <a:ext uri="{FF2B5EF4-FFF2-40B4-BE49-F238E27FC236}">
                <a16:creationId xmlns:a16="http://schemas.microsoft.com/office/drawing/2014/main" id="{A573763A-CF4A-2669-E3F3-C45FD8B10554}"/>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973468" y="2021683"/>
            <a:ext cx="2141332" cy="2676665"/>
          </a:xfrm>
          <a:prstGeom prst="rect">
            <a:avLst/>
          </a:prstGeom>
        </p:spPr>
      </p:pic>
      <p:grpSp>
        <p:nvGrpSpPr>
          <p:cNvPr id="12" name="Group 11">
            <a:extLst>
              <a:ext uri="{FF2B5EF4-FFF2-40B4-BE49-F238E27FC236}">
                <a16:creationId xmlns:a16="http://schemas.microsoft.com/office/drawing/2014/main" id="{C79B9140-102C-293F-F4B0-908D5D2F8FD4}"/>
              </a:ext>
            </a:extLst>
          </p:cNvPr>
          <p:cNvGrpSpPr/>
          <p:nvPr/>
        </p:nvGrpSpPr>
        <p:grpSpPr>
          <a:xfrm>
            <a:off x="3810000" y="1461425"/>
            <a:ext cx="1509729" cy="1307578"/>
            <a:chOff x="3960163" y="1340883"/>
            <a:chExt cx="1373837" cy="1167761"/>
          </a:xfrm>
        </p:grpSpPr>
        <p:pic>
          <p:nvPicPr>
            <p:cNvPr id="10" name="Picture 9" descr="Icon&#10;&#10;Description automatically generated">
              <a:extLst>
                <a:ext uri="{FF2B5EF4-FFF2-40B4-BE49-F238E27FC236}">
                  <a16:creationId xmlns:a16="http://schemas.microsoft.com/office/drawing/2014/main" id="{6EB922AB-180F-E2B8-9582-F86C637B168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3960163" y="1340883"/>
              <a:ext cx="1373837" cy="1167761"/>
            </a:xfrm>
            <a:prstGeom prst="rect">
              <a:avLst/>
            </a:prstGeom>
          </p:spPr>
        </p:pic>
        <p:sp>
          <p:nvSpPr>
            <p:cNvPr id="11" name="TextBox 10">
              <a:extLst>
                <a:ext uri="{FF2B5EF4-FFF2-40B4-BE49-F238E27FC236}">
                  <a16:creationId xmlns:a16="http://schemas.microsoft.com/office/drawing/2014/main" id="{4B0F382D-0F6D-0B1A-C65C-66574A83ABF4}"/>
                </a:ext>
              </a:extLst>
            </p:cNvPr>
            <p:cNvSpPr txBox="1"/>
            <p:nvPr/>
          </p:nvSpPr>
          <p:spPr>
            <a:xfrm>
              <a:off x="4173303" y="1589014"/>
              <a:ext cx="1037795" cy="467273"/>
            </a:xfrm>
            <a:prstGeom prst="rect">
              <a:avLst/>
            </a:prstGeom>
            <a:noFill/>
          </p:spPr>
          <p:txBody>
            <a:bodyPr wrap="square" rtlCol="0">
              <a:spAutoFit/>
            </a:bodyPr>
            <a:lstStyle/>
            <a:p>
              <a:r>
                <a:rPr lang="en-US" sz="1400" dirty="0"/>
                <a:t>“I have no self-control.”</a:t>
              </a:r>
            </a:p>
          </p:txBody>
        </p:sp>
      </p:grpSp>
      <p:pic>
        <p:nvPicPr>
          <p:cNvPr id="16" name="Picture 15" descr="A picture containing text&#10;&#10;Description automatically generated">
            <a:extLst>
              <a:ext uri="{FF2B5EF4-FFF2-40B4-BE49-F238E27FC236}">
                <a16:creationId xmlns:a16="http://schemas.microsoft.com/office/drawing/2014/main" id="{67FF6F36-4CF0-4F3A-BB72-5B5D205675FE}"/>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343369" y="1482066"/>
            <a:ext cx="438430" cy="518809"/>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D75D124C-B2EC-FBAE-C3A0-04313CF5503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333985" y="2769004"/>
            <a:ext cx="438430" cy="518809"/>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F5BB4A46-5D05-0AA9-DEA6-11E222B9002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338339" y="3412473"/>
            <a:ext cx="438430" cy="518809"/>
          </a:xfrm>
          <a:prstGeom prst="rect">
            <a:avLst/>
          </a:prstGeom>
        </p:spPr>
      </p:pic>
      <p:pic>
        <p:nvPicPr>
          <p:cNvPr id="22" name="Picture 21" descr="A picture containing text&#10;&#10;Description automatically generated">
            <a:extLst>
              <a:ext uri="{FF2B5EF4-FFF2-40B4-BE49-F238E27FC236}">
                <a16:creationId xmlns:a16="http://schemas.microsoft.com/office/drawing/2014/main" id="{E56A62FB-32FB-94BD-B20F-893171605FD2}"/>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6333985" y="4055942"/>
            <a:ext cx="438430" cy="518809"/>
          </a:xfrm>
          <a:prstGeom prst="rect">
            <a:avLst/>
          </a:prstGeom>
        </p:spPr>
      </p:pic>
      <p:pic>
        <p:nvPicPr>
          <p:cNvPr id="27" name="Picture 26" descr="A picture containing text, light&#10;&#10;Description automatically generated">
            <a:extLst>
              <a:ext uri="{FF2B5EF4-FFF2-40B4-BE49-F238E27FC236}">
                <a16:creationId xmlns:a16="http://schemas.microsoft.com/office/drawing/2014/main" id="{68B32DFC-8C2E-B732-78CD-B515A4D5088C}"/>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6343369" y="2127242"/>
            <a:ext cx="438431" cy="518810"/>
          </a:xfrm>
          <a:prstGeom prst="rect">
            <a:avLst/>
          </a:prstGeom>
        </p:spPr>
      </p:pic>
      <p:sp>
        <p:nvSpPr>
          <p:cNvPr id="28" name="TextBox 27">
            <a:extLst>
              <a:ext uri="{FF2B5EF4-FFF2-40B4-BE49-F238E27FC236}">
                <a16:creationId xmlns:a16="http://schemas.microsoft.com/office/drawing/2014/main" id="{33A7BB53-6F1C-BB59-DBF9-6CE13CAFB3C5}"/>
              </a:ext>
            </a:extLst>
          </p:cNvPr>
          <p:cNvSpPr txBox="1"/>
          <p:nvPr/>
        </p:nvSpPr>
        <p:spPr>
          <a:xfrm>
            <a:off x="6858000" y="2248147"/>
            <a:ext cx="1447800" cy="307777"/>
          </a:xfrm>
          <a:prstGeom prst="rect">
            <a:avLst/>
          </a:prstGeom>
          <a:noFill/>
        </p:spPr>
        <p:txBody>
          <a:bodyPr wrap="square" rtlCol="0">
            <a:spAutoFit/>
          </a:bodyPr>
          <a:lstStyle/>
          <a:p>
            <a:r>
              <a:rPr lang="en-US" sz="1400" dirty="0"/>
              <a:t>Power &amp; Control</a:t>
            </a:r>
          </a:p>
        </p:txBody>
      </p:sp>
      <p:sp>
        <p:nvSpPr>
          <p:cNvPr id="29" name="TextBox 28">
            <a:extLst>
              <a:ext uri="{FF2B5EF4-FFF2-40B4-BE49-F238E27FC236}">
                <a16:creationId xmlns:a16="http://schemas.microsoft.com/office/drawing/2014/main" id="{A64A0AE7-9958-D81B-C46D-28ABCE8DDDBE}"/>
              </a:ext>
            </a:extLst>
          </p:cNvPr>
          <p:cNvSpPr txBox="1"/>
          <p:nvPr/>
        </p:nvSpPr>
        <p:spPr>
          <a:xfrm>
            <a:off x="6858000" y="1624112"/>
            <a:ext cx="1447800" cy="307777"/>
          </a:xfrm>
          <a:prstGeom prst="rect">
            <a:avLst/>
          </a:prstGeom>
          <a:noFill/>
        </p:spPr>
        <p:txBody>
          <a:bodyPr wrap="square" rtlCol="0">
            <a:spAutoFit/>
          </a:bodyPr>
          <a:lstStyle/>
          <a:p>
            <a:r>
              <a:rPr lang="en-US" sz="1400" dirty="0"/>
              <a:t>Attachment</a:t>
            </a:r>
          </a:p>
        </p:txBody>
      </p:sp>
      <p:sp>
        <p:nvSpPr>
          <p:cNvPr id="30" name="TextBox 29">
            <a:extLst>
              <a:ext uri="{FF2B5EF4-FFF2-40B4-BE49-F238E27FC236}">
                <a16:creationId xmlns:a16="http://schemas.microsoft.com/office/drawing/2014/main" id="{2B11877C-C665-6FD2-6818-81C5EF1ABF2F}"/>
              </a:ext>
            </a:extLst>
          </p:cNvPr>
          <p:cNvSpPr txBox="1"/>
          <p:nvPr/>
        </p:nvSpPr>
        <p:spPr>
          <a:xfrm>
            <a:off x="6858000" y="2889908"/>
            <a:ext cx="1447800" cy="307777"/>
          </a:xfrm>
          <a:prstGeom prst="rect">
            <a:avLst/>
          </a:prstGeom>
          <a:noFill/>
        </p:spPr>
        <p:txBody>
          <a:bodyPr wrap="square" rtlCol="0">
            <a:spAutoFit/>
          </a:bodyPr>
          <a:lstStyle/>
          <a:p>
            <a:r>
              <a:rPr lang="en-US" sz="1400" dirty="0"/>
              <a:t>Competence</a:t>
            </a:r>
          </a:p>
        </p:txBody>
      </p:sp>
      <p:sp>
        <p:nvSpPr>
          <p:cNvPr id="31" name="TextBox 30">
            <a:extLst>
              <a:ext uri="{FF2B5EF4-FFF2-40B4-BE49-F238E27FC236}">
                <a16:creationId xmlns:a16="http://schemas.microsoft.com/office/drawing/2014/main" id="{E3336064-41F9-454C-38AA-9908FBF2ACDF}"/>
              </a:ext>
            </a:extLst>
          </p:cNvPr>
          <p:cNvSpPr txBox="1"/>
          <p:nvPr/>
        </p:nvSpPr>
        <p:spPr>
          <a:xfrm>
            <a:off x="6858000" y="3533377"/>
            <a:ext cx="1447800" cy="307777"/>
          </a:xfrm>
          <a:prstGeom prst="rect">
            <a:avLst/>
          </a:prstGeom>
          <a:noFill/>
        </p:spPr>
        <p:txBody>
          <a:bodyPr wrap="square" rtlCol="0">
            <a:spAutoFit/>
          </a:bodyPr>
          <a:lstStyle/>
          <a:p>
            <a:r>
              <a:rPr lang="en-US" sz="1400" dirty="0"/>
              <a:t>Meta-Cognition</a:t>
            </a:r>
          </a:p>
        </p:txBody>
      </p:sp>
      <p:sp>
        <p:nvSpPr>
          <p:cNvPr id="32" name="TextBox 31">
            <a:extLst>
              <a:ext uri="{FF2B5EF4-FFF2-40B4-BE49-F238E27FC236}">
                <a16:creationId xmlns:a16="http://schemas.microsoft.com/office/drawing/2014/main" id="{962B12F6-AFF6-C3D5-16D0-05A6CDDE4681}"/>
              </a:ext>
            </a:extLst>
          </p:cNvPr>
          <p:cNvSpPr txBox="1"/>
          <p:nvPr/>
        </p:nvSpPr>
        <p:spPr>
          <a:xfrm>
            <a:off x="6858000" y="4176846"/>
            <a:ext cx="1447800" cy="307777"/>
          </a:xfrm>
          <a:prstGeom prst="rect">
            <a:avLst/>
          </a:prstGeom>
          <a:noFill/>
        </p:spPr>
        <p:txBody>
          <a:bodyPr wrap="square" rtlCol="0">
            <a:spAutoFit/>
          </a:bodyPr>
          <a:lstStyle/>
          <a:p>
            <a:r>
              <a:rPr lang="en-US" sz="1400" dirty="0"/>
              <a:t>Other People</a:t>
            </a:r>
          </a:p>
        </p:txBody>
      </p:sp>
      <p:sp>
        <p:nvSpPr>
          <p:cNvPr id="33" name="Arrow: Right 32">
            <a:extLst>
              <a:ext uri="{FF2B5EF4-FFF2-40B4-BE49-F238E27FC236}">
                <a16:creationId xmlns:a16="http://schemas.microsoft.com/office/drawing/2014/main" id="{7C0EF32F-89CC-6EC0-5EA4-C07AD86EC0EF}"/>
              </a:ext>
            </a:extLst>
          </p:cNvPr>
          <p:cNvSpPr/>
          <p:nvPr/>
        </p:nvSpPr>
        <p:spPr>
          <a:xfrm rot="559460">
            <a:off x="5412258" y="2083657"/>
            <a:ext cx="785906" cy="25639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36" name="Audio 35">
            <a:hlinkClick r:id="" action="ppaction://media"/>
            <a:extLst>
              <a:ext uri="{FF2B5EF4-FFF2-40B4-BE49-F238E27FC236}">
                <a16:creationId xmlns:a16="http://schemas.microsoft.com/office/drawing/2014/main" id="{2DD43A2F-8D0C-4C95-0597-461FF319C9C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3446298505"/>
      </p:ext>
    </p:extLst>
  </p:cSld>
  <p:clrMapOvr>
    <a:masterClrMapping/>
  </p:clrMapOvr>
  <p:transition spd="med" advTm="19608">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411C4-C78F-27B6-05D0-871EEF60F719}"/>
              </a:ext>
            </a:extLst>
          </p:cNvPr>
          <p:cNvSpPr txBox="1">
            <a:spLocks/>
          </p:cNvSpPr>
          <p:nvPr/>
        </p:nvSpPr>
        <p:spPr>
          <a:xfrm>
            <a:off x="822960" y="214953"/>
            <a:ext cx="7543800" cy="527997"/>
          </a:xfrm>
          <a:prstGeom prst="rect">
            <a:avLst/>
          </a:prstGeom>
        </p:spPr>
        <p:txBody>
          <a:bodyPr/>
          <a:lstStyle>
            <a:lvl1pPr algn="l" defTabSz="685800" rtl="0" eaLnBrk="1" latinLnBrk="0" hangingPunct="1">
              <a:lnSpc>
                <a:spcPct val="85000"/>
              </a:lnSpc>
              <a:spcBef>
                <a:spcPct val="0"/>
              </a:spcBef>
              <a:buNone/>
              <a:defRPr sz="3600" kern="1200" spc="-38" baseline="0">
                <a:solidFill>
                  <a:schemeClr val="tx1">
                    <a:lumMod val="75000"/>
                    <a:lumOff val="25000"/>
                  </a:schemeClr>
                </a:solidFill>
                <a:latin typeface="+mj-lt"/>
                <a:ea typeface="+mj-ea"/>
                <a:cs typeface="+mj-cs"/>
              </a:defRPr>
            </a:lvl1pPr>
          </a:lstStyle>
          <a:p>
            <a:r>
              <a:rPr lang="en-US" dirty="0"/>
              <a:t>Preprocessing and Prediction</a:t>
            </a:r>
          </a:p>
        </p:txBody>
      </p:sp>
      <p:cxnSp>
        <p:nvCxnSpPr>
          <p:cNvPr id="4" name="Straight Connector 3">
            <a:extLst>
              <a:ext uri="{FF2B5EF4-FFF2-40B4-BE49-F238E27FC236}">
                <a16:creationId xmlns:a16="http://schemas.microsoft.com/office/drawing/2014/main" id="{7F076B9D-8F67-0FA3-1F17-90578805F690}"/>
              </a:ext>
            </a:extLst>
          </p:cNvPr>
          <p:cNvCxnSpPr/>
          <p:nvPr/>
        </p:nvCxnSpPr>
        <p:spPr>
          <a:xfrm>
            <a:off x="838200" y="819150"/>
            <a:ext cx="75438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grpSp>
        <p:nvGrpSpPr>
          <p:cNvPr id="15" name="Group 14">
            <a:extLst>
              <a:ext uri="{FF2B5EF4-FFF2-40B4-BE49-F238E27FC236}">
                <a16:creationId xmlns:a16="http://schemas.microsoft.com/office/drawing/2014/main" id="{A8347E53-D9C4-37FD-8EDE-3B429F557814}"/>
              </a:ext>
            </a:extLst>
          </p:cNvPr>
          <p:cNvGrpSpPr/>
          <p:nvPr/>
        </p:nvGrpSpPr>
        <p:grpSpPr>
          <a:xfrm>
            <a:off x="478920" y="1747702"/>
            <a:ext cx="1455812" cy="1237441"/>
            <a:chOff x="296789" y="1567306"/>
            <a:chExt cx="1455812" cy="1237441"/>
          </a:xfrm>
        </p:grpSpPr>
        <p:pic>
          <p:nvPicPr>
            <p:cNvPr id="9" name="Picture 8" descr="Icon&#10;&#10;Description automatically generated">
              <a:extLst>
                <a:ext uri="{FF2B5EF4-FFF2-40B4-BE49-F238E27FC236}">
                  <a16:creationId xmlns:a16="http://schemas.microsoft.com/office/drawing/2014/main" id="{197C0ACA-83D8-ED6B-6EFD-81D30E4A422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6789" y="1567306"/>
              <a:ext cx="1455812" cy="1237441"/>
            </a:xfrm>
            <a:prstGeom prst="rect">
              <a:avLst/>
            </a:prstGeom>
          </p:spPr>
        </p:pic>
        <p:sp>
          <p:nvSpPr>
            <p:cNvPr id="13" name="TextBox 12">
              <a:extLst>
                <a:ext uri="{FF2B5EF4-FFF2-40B4-BE49-F238E27FC236}">
                  <a16:creationId xmlns:a16="http://schemas.microsoft.com/office/drawing/2014/main" id="{696B0D6F-A158-390B-A279-BBE8547DCEAC}"/>
                </a:ext>
              </a:extLst>
            </p:cNvPr>
            <p:cNvSpPr txBox="1"/>
            <p:nvPr/>
          </p:nvSpPr>
          <p:spPr>
            <a:xfrm>
              <a:off x="533400" y="1885950"/>
              <a:ext cx="1219200" cy="461665"/>
            </a:xfrm>
            <a:prstGeom prst="rect">
              <a:avLst/>
            </a:prstGeom>
            <a:noFill/>
          </p:spPr>
          <p:txBody>
            <a:bodyPr wrap="square" rtlCol="0">
              <a:spAutoFit/>
            </a:bodyPr>
            <a:lstStyle/>
            <a:p>
              <a:r>
                <a:rPr lang="en-US" sz="1200" i="1" dirty="0"/>
                <a:t>“I have no self-control.”</a:t>
              </a:r>
            </a:p>
          </p:txBody>
        </p:sp>
      </p:grpSp>
      <p:sp>
        <p:nvSpPr>
          <p:cNvPr id="34" name="TextBox 33">
            <a:extLst>
              <a:ext uri="{FF2B5EF4-FFF2-40B4-BE49-F238E27FC236}">
                <a16:creationId xmlns:a16="http://schemas.microsoft.com/office/drawing/2014/main" id="{90401E8B-49DA-604D-8DF6-38397236159A}"/>
              </a:ext>
            </a:extLst>
          </p:cNvPr>
          <p:cNvSpPr txBox="1"/>
          <p:nvPr/>
        </p:nvSpPr>
        <p:spPr>
          <a:xfrm>
            <a:off x="685799" y="971550"/>
            <a:ext cx="1248933" cy="369332"/>
          </a:xfrm>
          <a:prstGeom prst="rect">
            <a:avLst/>
          </a:prstGeom>
          <a:noFill/>
        </p:spPr>
        <p:txBody>
          <a:bodyPr wrap="square" rtlCol="0">
            <a:spAutoFit/>
          </a:bodyPr>
          <a:lstStyle/>
          <a:p>
            <a:r>
              <a:rPr lang="en-US" u="sng" dirty="0"/>
              <a:t>Utterances</a:t>
            </a:r>
          </a:p>
        </p:txBody>
      </p:sp>
      <p:sp>
        <p:nvSpPr>
          <p:cNvPr id="35" name="TextBox 34">
            <a:extLst>
              <a:ext uri="{FF2B5EF4-FFF2-40B4-BE49-F238E27FC236}">
                <a16:creationId xmlns:a16="http://schemas.microsoft.com/office/drawing/2014/main" id="{044299DF-1F85-A127-7F5A-C51F66897C9A}"/>
              </a:ext>
            </a:extLst>
          </p:cNvPr>
          <p:cNvSpPr txBox="1"/>
          <p:nvPr/>
        </p:nvSpPr>
        <p:spPr>
          <a:xfrm>
            <a:off x="2594918" y="971550"/>
            <a:ext cx="1384951" cy="646331"/>
          </a:xfrm>
          <a:prstGeom prst="rect">
            <a:avLst/>
          </a:prstGeom>
          <a:noFill/>
        </p:spPr>
        <p:txBody>
          <a:bodyPr wrap="square" rtlCol="0">
            <a:spAutoFit/>
          </a:bodyPr>
          <a:lstStyle/>
          <a:p>
            <a:r>
              <a:rPr lang="en-US" u="sng" dirty="0" err="1"/>
              <a:t>GLoVe</a:t>
            </a:r>
            <a:r>
              <a:rPr lang="en-US" u="sng" dirty="0"/>
              <a:t> Embeddings</a:t>
            </a:r>
          </a:p>
        </p:txBody>
      </p:sp>
      <p:sp>
        <p:nvSpPr>
          <p:cNvPr id="38" name="TextBox 37">
            <a:extLst>
              <a:ext uri="{FF2B5EF4-FFF2-40B4-BE49-F238E27FC236}">
                <a16:creationId xmlns:a16="http://schemas.microsoft.com/office/drawing/2014/main" id="{9D549B7F-4252-B2D5-EFB1-6B0C2D05E295}"/>
              </a:ext>
            </a:extLst>
          </p:cNvPr>
          <p:cNvSpPr txBox="1"/>
          <p:nvPr/>
        </p:nvSpPr>
        <p:spPr>
          <a:xfrm>
            <a:off x="4947626" y="971550"/>
            <a:ext cx="990600" cy="369332"/>
          </a:xfrm>
          <a:prstGeom prst="rect">
            <a:avLst/>
          </a:prstGeom>
          <a:noFill/>
        </p:spPr>
        <p:txBody>
          <a:bodyPr wrap="square" rtlCol="0">
            <a:spAutoFit/>
          </a:bodyPr>
          <a:lstStyle/>
          <a:p>
            <a:r>
              <a:rPr lang="en-US" u="sng" dirty="0"/>
              <a:t>Models</a:t>
            </a:r>
          </a:p>
        </p:txBody>
      </p:sp>
      <p:sp>
        <p:nvSpPr>
          <p:cNvPr id="39" name="TextBox 38">
            <a:extLst>
              <a:ext uri="{FF2B5EF4-FFF2-40B4-BE49-F238E27FC236}">
                <a16:creationId xmlns:a16="http://schemas.microsoft.com/office/drawing/2014/main" id="{692AFC93-17F8-982A-C5CC-9FE4ACE3CCF0}"/>
              </a:ext>
            </a:extLst>
          </p:cNvPr>
          <p:cNvSpPr txBox="1"/>
          <p:nvPr/>
        </p:nvSpPr>
        <p:spPr>
          <a:xfrm>
            <a:off x="6934200" y="971550"/>
            <a:ext cx="1066800" cy="369332"/>
          </a:xfrm>
          <a:prstGeom prst="rect">
            <a:avLst/>
          </a:prstGeom>
          <a:noFill/>
        </p:spPr>
        <p:txBody>
          <a:bodyPr wrap="square" rtlCol="0">
            <a:spAutoFit/>
          </a:bodyPr>
          <a:lstStyle/>
          <a:p>
            <a:r>
              <a:rPr lang="en-US" u="sng" dirty="0"/>
              <a:t>Schemas</a:t>
            </a:r>
          </a:p>
        </p:txBody>
      </p:sp>
      <p:pic>
        <p:nvPicPr>
          <p:cNvPr id="42" name="Picture 41" descr="Chart&#10;&#10;Description automatically generated">
            <a:extLst>
              <a:ext uri="{FF2B5EF4-FFF2-40B4-BE49-F238E27FC236}">
                <a16:creationId xmlns:a16="http://schemas.microsoft.com/office/drawing/2014/main" id="{F672334F-BDCB-B476-A05E-CAC9F7B95BF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5061274" y="1363897"/>
            <a:ext cx="887309" cy="883816"/>
          </a:xfrm>
          <a:prstGeom prst="rect">
            <a:avLst/>
          </a:prstGeom>
        </p:spPr>
      </p:pic>
      <p:pic>
        <p:nvPicPr>
          <p:cNvPr id="44" name="Picture 43" descr="A picture containing diagram&#10;&#10;Description automatically generated">
            <a:extLst>
              <a:ext uri="{FF2B5EF4-FFF2-40B4-BE49-F238E27FC236}">
                <a16:creationId xmlns:a16="http://schemas.microsoft.com/office/drawing/2014/main" id="{729B4125-81AB-ECB4-8743-691FFBF714C6}"/>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4946100" y="2288612"/>
            <a:ext cx="1190467" cy="1119395"/>
          </a:xfrm>
          <a:prstGeom prst="rect">
            <a:avLst/>
          </a:prstGeom>
        </p:spPr>
      </p:pic>
      <p:pic>
        <p:nvPicPr>
          <p:cNvPr id="46" name="Picture 45" descr="A picture containing text, clock&#10;&#10;Description automatically generated">
            <a:extLst>
              <a:ext uri="{FF2B5EF4-FFF2-40B4-BE49-F238E27FC236}">
                <a16:creationId xmlns:a16="http://schemas.microsoft.com/office/drawing/2014/main" id="{A22AAD98-65CE-BF12-16CC-6DBB5DEC3121}"/>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5189592" y="3499994"/>
            <a:ext cx="630672" cy="979110"/>
          </a:xfrm>
          <a:prstGeom prst="rect">
            <a:avLst/>
          </a:prstGeom>
        </p:spPr>
      </p:pic>
      <p:grpSp>
        <p:nvGrpSpPr>
          <p:cNvPr id="49" name="Group 48">
            <a:extLst>
              <a:ext uri="{FF2B5EF4-FFF2-40B4-BE49-F238E27FC236}">
                <a16:creationId xmlns:a16="http://schemas.microsoft.com/office/drawing/2014/main" id="{126C1765-B524-0989-C3B7-3F4328490B7D}"/>
              </a:ext>
            </a:extLst>
          </p:cNvPr>
          <p:cNvGrpSpPr/>
          <p:nvPr/>
        </p:nvGrpSpPr>
        <p:grpSpPr>
          <a:xfrm>
            <a:off x="2685134" y="3348140"/>
            <a:ext cx="1294735" cy="889683"/>
            <a:chOff x="3683115" y="2151204"/>
            <a:chExt cx="1294735" cy="889683"/>
          </a:xfrm>
        </p:grpSpPr>
        <p:sp>
          <p:nvSpPr>
            <p:cNvPr id="37" name="TextBox 36">
              <a:extLst>
                <a:ext uri="{FF2B5EF4-FFF2-40B4-BE49-F238E27FC236}">
                  <a16:creationId xmlns:a16="http://schemas.microsoft.com/office/drawing/2014/main" id="{37BB334E-E09E-ABF2-5014-0E990574C534}"/>
                </a:ext>
              </a:extLst>
            </p:cNvPr>
            <p:cNvSpPr txBox="1"/>
            <p:nvPr/>
          </p:nvSpPr>
          <p:spPr>
            <a:xfrm>
              <a:off x="3892473" y="2151204"/>
              <a:ext cx="887309" cy="276999"/>
            </a:xfrm>
            <a:prstGeom prst="rect">
              <a:avLst/>
            </a:prstGeom>
            <a:noFill/>
          </p:spPr>
          <p:txBody>
            <a:bodyPr wrap="square" rtlCol="0">
              <a:spAutoFit/>
            </a:bodyPr>
            <a:lstStyle/>
            <a:p>
              <a:r>
                <a:rPr lang="en-US" sz="1200" i="1" dirty="0"/>
                <a:t>Word-level</a:t>
              </a:r>
            </a:p>
          </p:txBody>
        </p:sp>
        <p:pic>
          <p:nvPicPr>
            <p:cNvPr id="48" name="Picture 47" descr="A picture containing shoji, building&#10;&#10;Description automatically generated">
              <a:extLst>
                <a:ext uri="{FF2B5EF4-FFF2-40B4-BE49-F238E27FC236}">
                  <a16:creationId xmlns:a16="http://schemas.microsoft.com/office/drawing/2014/main" id="{27D442B5-6C97-3CDE-0CAC-502E098F8B17}"/>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3683115" y="2406913"/>
              <a:ext cx="1294735" cy="633974"/>
            </a:xfrm>
            <a:prstGeom prst="rect">
              <a:avLst/>
            </a:prstGeom>
          </p:spPr>
        </p:pic>
      </p:grpSp>
      <p:grpSp>
        <p:nvGrpSpPr>
          <p:cNvPr id="52" name="Group 51">
            <a:extLst>
              <a:ext uri="{FF2B5EF4-FFF2-40B4-BE49-F238E27FC236}">
                <a16:creationId xmlns:a16="http://schemas.microsoft.com/office/drawing/2014/main" id="{C7DD948C-2A19-3507-6546-3870006585F6}"/>
              </a:ext>
            </a:extLst>
          </p:cNvPr>
          <p:cNvGrpSpPr/>
          <p:nvPr/>
        </p:nvGrpSpPr>
        <p:grpSpPr>
          <a:xfrm>
            <a:off x="2679407" y="1959784"/>
            <a:ext cx="1255555" cy="489555"/>
            <a:chOff x="3735733" y="3837543"/>
            <a:chExt cx="1255555" cy="489555"/>
          </a:xfrm>
        </p:grpSpPr>
        <p:sp>
          <p:nvSpPr>
            <p:cNvPr id="36" name="TextBox 35">
              <a:extLst>
                <a:ext uri="{FF2B5EF4-FFF2-40B4-BE49-F238E27FC236}">
                  <a16:creationId xmlns:a16="http://schemas.microsoft.com/office/drawing/2014/main" id="{44E7BCFE-77B9-A09B-53B2-C6563DFA381D}"/>
                </a:ext>
              </a:extLst>
            </p:cNvPr>
            <p:cNvSpPr txBox="1"/>
            <p:nvPr/>
          </p:nvSpPr>
          <p:spPr>
            <a:xfrm>
              <a:off x="3770937" y="3837543"/>
              <a:ext cx="1140252" cy="276999"/>
            </a:xfrm>
            <a:prstGeom prst="rect">
              <a:avLst/>
            </a:prstGeom>
            <a:noFill/>
          </p:spPr>
          <p:txBody>
            <a:bodyPr wrap="square" rtlCol="0">
              <a:spAutoFit/>
            </a:bodyPr>
            <a:lstStyle/>
            <a:p>
              <a:r>
                <a:rPr lang="en-US" sz="1200" i="1" dirty="0"/>
                <a:t>Utterance-level</a:t>
              </a:r>
            </a:p>
          </p:txBody>
        </p:sp>
        <p:pic>
          <p:nvPicPr>
            <p:cNvPr id="51" name="Picture 50" descr="A picture containing shoji, table&#10;&#10;Description automatically generated">
              <a:extLst>
                <a:ext uri="{FF2B5EF4-FFF2-40B4-BE49-F238E27FC236}">
                  <a16:creationId xmlns:a16="http://schemas.microsoft.com/office/drawing/2014/main" id="{476BF892-A7FE-623B-B04F-13446905FD8F}"/>
                </a:ext>
              </a:extLst>
            </p:cNvPr>
            <p:cNvPicPr>
              <a:picLocks noChangeAspect="1"/>
            </p:cNvPicPr>
            <p:nvPr/>
          </p:nvPicPr>
          <p:blipFill>
            <a:blip r:embed="rId10" cstate="email">
              <a:extLst>
                <a:ext uri="{28A0092B-C50C-407E-A947-70E740481C1C}">
                  <a14:useLocalDpi xmlns:a14="http://schemas.microsoft.com/office/drawing/2010/main" val="0"/>
                </a:ext>
              </a:extLst>
            </a:blip>
            <a:stretch>
              <a:fillRect/>
            </a:stretch>
          </p:blipFill>
          <p:spPr>
            <a:xfrm>
              <a:off x="3735733" y="4128047"/>
              <a:ext cx="1255555" cy="199051"/>
            </a:xfrm>
            <a:prstGeom prst="rect">
              <a:avLst/>
            </a:prstGeom>
          </p:spPr>
        </p:pic>
      </p:grpSp>
      <p:sp>
        <p:nvSpPr>
          <p:cNvPr id="53" name="TextBox 52">
            <a:extLst>
              <a:ext uri="{FF2B5EF4-FFF2-40B4-BE49-F238E27FC236}">
                <a16:creationId xmlns:a16="http://schemas.microsoft.com/office/drawing/2014/main" id="{0F0BD7DB-70FD-670E-8751-5795BCF9ABC5}"/>
              </a:ext>
            </a:extLst>
          </p:cNvPr>
          <p:cNvSpPr txBox="1"/>
          <p:nvPr/>
        </p:nvSpPr>
        <p:spPr>
          <a:xfrm>
            <a:off x="4770839" y="1410720"/>
            <a:ext cx="482410" cy="276999"/>
          </a:xfrm>
          <a:prstGeom prst="rect">
            <a:avLst/>
          </a:prstGeom>
          <a:noFill/>
        </p:spPr>
        <p:txBody>
          <a:bodyPr wrap="square" rtlCol="0">
            <a:spAutoFit/>
          </a:bodyPr>
          <a:lstStyle/>
          <a:p>
            <a:r>
              <a:rPr lang="en-US" sz="1200" i="1" dirty="0" err="1"/>
              <a:t>kNN</a:t>
            </a:r>
            <a:endParaRPr lang="en-US" sz="1200" i="1" dirty="0"/>
          </a:p>
        </p:txBody>
      </p:sp>
      <p:sp>
        <p:nvSpPr>
          <p:cNvPr id="54" name="TextBox 53">
            <a:extLst>
              <a:ext uri="{FF2B5EF4-FFF2-40B4-BE49-F238E27FC236}">
                <a16:creationId xmlns:a16="http://schemas.microsoft.com/office/drawing/2014/main" id="{066E8632-76CB-AB79-2A17-A75AA3F08B85}"/>
              </a:ext>
            </a:extLst>
          </p:cNvPr>
          <p:cNvSpPr txBox="1"/>
          <p:nvPr/>
        </p:nvSpPr>
        <p:spPr>
          <a:xfrm>
            <a:off x="4770839" y="2212411"/>
            <a:ext cx="482410" cy="276999"/>
          </a:xfrm>
          <a:prstGeom prst="rect">
            <a:avLst/>
          </a:prstGeom>
          <a:noFill/>
        </p:spPr>
        <p:txBody>
          <a:bodyPr wrap="square" rtlCol="0">
            <a:spAutoFit/>
          </a:bodyPr>
          <a:lstStyle/>
          <a:p>
            <a:r>
              <a:rPr lang="en-US" sz="1200" i="1" dirty="0"/>
              <a:t>SVM</a:t>
            </a:r>
          </a:p>
        </p:txBody>
      </p:sp>
      <p:sp>
        <p:nvSpPr>
          <p:cNvPr id="55" name="TextBox 54">
            <a:extLst>
              <a:ext uri="{FF2B5EF4-FFF2-40B4-BE49-F238E27FC236}">
                <a16:creationId xmlns:a16="http://schemas.microsoft.com/office/drawing/2014/main" id="{4658D251-CB42-D3A7-93C7-3EAF9F58F5CE}"/>
              </a:ext>
            </a:extLst>
          </p:cNvPr>
          <p:cNvSpPr txBox="1"/>
          <p:nvPr/>
        </p:nvSpPr>
        <p:spPr>
          <a:xfrm>
            <a:off x="4776230" y="3493516"/>
            <a:ext cx="521923" cy="276999"/>
          </a:xfrm>
          <a:prstGeom prst="rect">
            <a:avLst/>
          </a:prstGeom>
          <a:noFill/>
        </p:spPr>
        <p:txBody>
          <a:bodyPr wrap="square" rtlCol="0">
            <a:spAutoFit/>
          </a:bodyPr>
          <a:lstStyle/>
          <a:p>
            <a:r>
              <a:rPr lang="en-US" sz="1200" i="1" dirty="0"/>
              <a:t>LSTM</a:t>
            </a:r>
          </a:p>
        </p:txBody>
      </p:sp>
      <p:grpSp>
        <p:nvGrpSpPr>
          <p:cNvPr id="59" name="Group 58">
            <a:extLst>
              <a:ext uri="{FF2B5EF4-FFF2-40B4-BE49-F238E27FC236}">
                <a16:creationId xmlns:a16="http://schemas.microsoft.com/office/drawing/2014/main" id="{59DE59B8-6E4D-FA7D-5E60-B5A8D28977D5}"/>
              </a:ext>
            </a:extLst>
          </p:cNvPr>
          <p:cNvGrpSpPr/>
          <p:nvPr/>
        </p:nvGrpSpPr>
        <p:grpSpPr>
          <a:xfrm>
            <a:off x="478920" y="2904454"/>
            <a:ext cx="1455812" cy="1237441"/>
            <a:chOff x="296789" y="1567306"/>
            <a:chExt cx="1455812" cy="1237441"/>
          </a:xfrm>
        </p:grpSpPr>
        <p:pic>
          <p:nvPicPr>
            <p:cNvPr id="60" name="Picture 59" descr="Icon&#10;&#10;Description automatically generated">
              <a:extLst>
                <a:ext uri="{FF2B5EF4-FFF2-40B4-BE49-F238E27FC236}">
                  <a16:creationId xmlns:a16="http://schemas.microsoft.com/office/drawing/2014/main" id="{29AD2BE9-1279-24BB-20D6-BF1001D08D5D}"/>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96789" y="1567306"/>
              <a:ext cx="1455812" cy="1237441"/>
            </a:xfrm>
            <a:prstGeom prst="rect">
              <a:avLst/>
            </a:prstGeom>
          </p:spPr>
        </p:pic>
        <p:sp>
          <p:nvSpPr>
            <p:cNvPr id="61" name="TextBox 60">
              <a:extLst>
                <a:ext uri="{FF2B5EF4-FFF2-40B4-BE49-F238E27FC236}">
                  <a16:creationId xmlns:a16="http://schemas.microsoft.com/office/drawing/2014/main" id="{2AF7AAF2-E2A2-DCA8-53B1-FC193BB15E9C}"/>
                </a:ext>
              </a:extLst>
            </p:cNvPr>
            <p:cNvSpPr txBox="1"/>
            <p:nvPr/>
          </p:nvSpPr>
          <p:spPr>
            <a:xfrm>
              <a:off x="526898" y="1809503"/>
              <a:ext cx="1219200" cy="646331"/>
            </a:xfrm>
            <a:prstGeom prst="rect">
              <a:avLst/>
            </a:prstGeom>
            <a:noFill/>
          </p:spPr>
          <p:txBody>
            <a:bodyPr wrap="square" rtlCol="0">
              <a:spAutoFit/>
            </a:bodyPr>
            <a:lstStyle/>
            <a:p>
              <a:r>
                <a:rPr lang="en-US" sz="1200" i="1" dirty="0"/>
                <a:t>“I can’t accomplish my goals.”</a:t>
              </a:r>
            </a:p>
          </p:txBody>
        </p:sp>
      </p:grpSp>
      <p:grpSp>
        <p:nvGrpSpPr>
          <p:cNvPr id="115" name="Group 114">
            <a:extLst>
              <a:ext uri="{FF2B5EF4-FFF2-40B4-BE49-F238E27FC236}">
                <a16:creationId xmlns:a16="http://schemas.microsoft.com/office/drawing/2014/main" id="{26857CE5-B4C4-6EFA-C6DD-7A45A6A9CF0F}"/>
              </a:ext>
            </a:extLst>
          </p:cNvPr>
          <p:cNvGrpSpPr/>
          <p:nvPr/>
        </p:nvGrpSpPr>
        <p:grpSpPr>
          <a:xfrm>
            <a:off x="6938045" y="1647507"/>
            <a:ext cx="1654585" cy="945522"/>
            <a:chOff x="6932893" y="1458100"/>
            <a:chExt cx="1654585" cy="945522"/>
          </a:xfrm>
        </p:grpSpPr>
        <p:pic>
          <p:nvPicPr>
            <p:cNvPr id="63" name="Picture 62" descr="A picture containing text&#10;&#10;Description automatically generated">
              <a:extLst>
                <a:ext uri="{FF2B5EF4-FFF2-40B4-BE49-F238E27FC236}">
                  <a16:creationId xmlns:a16="http://schemas.microsoft.com/office/drawing/2014/main" id="{82D4099A-8B6E-1AA4-A2B8-3961D4CE373D}"/>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8149048" y="1860579"/>
              <a:ext cx="438430" cy="518809"/>
            </a:xfrm>
            <a:prstGeom prst="rect">
              <a:avLst/>
            </a:prstGeom>
          </p:spPr>
        </p:pic>
        <p:pic>
          <p:nvPicPr>
            <p:cNvPr id="65" name="Picture 64" descr="A picture containing text&#10;&#10;Description automatically generated">
              <a:extLst>
                <a:ext uri="{FF2B5EF4-FFF2-40B4-BE49-F238E27FC236}">
                  <a16:creationId xmlns:a16="http://schemas.microsoft.com/office/drawing/2014/main" id="{67E4E593-9627-5E4E-79C5-34148796B818}"/>
                </a:ext>
              </a:extLst>
            </p:cNvPr>
            <p:cNvPicPr>
              <a:picLocks noChangeAspect="1"/>
            </p:cNvPicPr>
            <p:nvPr/>
          </p:nvPicPr>
          <p:blipFill>
            <a:blip r:embed="rId11" cstate="email">
              <a:extLst>
                <a:ext uri="{28A0092B-C50C-407E-A947-70E740481C1C}">
                  <a14:useLocalDpi xmlns:a14="http://schemas.microsoft.com/office/drawing/2010/main" val="0"/>
                </a:ext>
              </a:extLst>
            </a:blip>
            <a:stretch>
              <a:fillRect/>
            </a:stretch>
          </p:blipFill>
          <p:spPr>
            <a:xfrm>
              <a:off x="7538389" y="1860579"/>
              <a:ext cx="438430" cy="518809"/>
            </a:xfrm>
            <a:prstGeom prst="rect">
              <a:avLst/>
            </a:prstGeom>
          </p:spPr>
        </p:pic>
        <p:pic>
          <p:nvPicPr>
            <p:cNvPr id="66" name="Picture 65" descr="A picture containing text, light&#10;&#10;Description automatically generated">
              <a:extLst>
                <a:ext uri="{FF2B5EF4-FFF2-40B4-BE49-F238E27FC236}">
                  <a16:creationId xmlns:a16="http://schemas.microsoft.com/office/drawing/2014/main" id="{7F409751-80E8-37A9-B6ED-3DC111A79FD1}"/>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6932893" y="1884812"/>
              <a:ext cx="438431" cy="518810"/>
            </a:xfrm>
            <a:prstGeom prst="rect">
              <a:avLst/>
            </a:prstGeom>
          </p:spPr>
        </p:pic>
        <p:sp>
          <p:nvSpPr>
            <p:cNvPr id="76" name="TextBox 75">
              <a:extLst>
                <a:ext uri="{FF2B5EF4-FFF2-40B4-BE49-F238E27FC236}">
                  <a16:creationId xmlns:a16="http://schemas.microsoft.com/office/drawing/2014/main" id="{AAF75DFE-2C38-A78F-706D-D0478E2492F8}"/>
                </a:ext>
              </a:extLst>
            </p:cNvPr>
            <p:cNvSpPr txBox="1"/>
            <p:nvPr/>
          </p:nvSpPr>
          <p:spPr>
            <a:xfrm>
              <a:off x="6932893" y="1458100"/>
              <a:ext cx="1372908" cy="276999"/>
            </a:xfrm>
            <a:prstGeom prst="rect">
              <a:avLst/>
            </a:prstGeom>
            <a:noFill/>
          </p:spPr>
          <p:txBody>
            <a:bodyPr wrap="square" rtlCol="0">
              <a:spAutoFit/>
            </a:bodyPr>
            <a:lstStyle/>
            <a:p>
              <a:r>
                <a:rPr lang="en-US" sz="1200" i="1" dirty="0"/>
                <a:t>Classify by schema</a:t>
              </a:r>
            </a:p>
          </p:txBody>
        </p:sp>
      </p:grpSp>
      <p:grpSp>
        <p:nvGrpSpPr>
          <p:cNvPr id="107" name="Group 106">
            <a:extLst>
              <a:ext uri="{FF2B5EF4-FFF2-40B4-BE49-F238E27FC236}">
                <a16:creationId xmlns:a16="http://schemas.microsoft.com/office/drawing/2014/main" id="{24D9937C-4CB2-ACEA-6496-DD3111ABF89A}"/>
              </a:ext>
            </a:extLst>
          </p:cNvPr>
          <p:cNvGrpSpPr/>
          <p:nvPr/>
        </p:nvGrpSpPr>
        <p:grpSpPr>
          <a:xfrm>
            <a:off x="6932893" y="3159101"/>
            <a:ext cx="1967087" cy="1571534"/>
            <a:chOff x="6932893" y="3042571"/>
            <a:chExt cx="1967087" cy="1571534"/>
          </a:xfrm>
        </p:grpSpPr>
        <p:pic>
          <p:nvPicPr>
            <p:cNvPr id="68" name="Picture 67" descr="Shape&#10;&#10;Description automatically generated with medium confidence">
              <a:extLst>
                <a:ext uri="{FF2B5EF4-FFF2-40B4-BE49-F238E27FC236}">
                  <a16:creationId xmlns:a16="http://schemas.microsoft.com/office/drawing/2014/main" id="{BD4D3781-4C94-CA6E-FF24-43D7351972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65247" y="3504224"/>
              <a:ext cx="761905" cy="901587"/>
            </a:xfrm>
            <a:prstGeom prst="rect">
              <a:avLst/>
            </a:prstGeom>
          </p:spPr>
        </p:pic>
        <p:pic>
          <p:nvPicPr>
            <p:cNvPr id="74" name="Picture 73" descr="A picture containing text, clock&#10;&#10;Description automatically generated">
              <a:extLst>
                <a:ext uri="{FF2B5EF4-FFF2-40B4-BE49-F238E27FC236}">
                  <a16:creationId xmlns:a16="http://schemas.microsoft.com/office/drawing/2014/main" id="{D1B255DC-2616-021F-D931-191750940CA2}"/>
                </a:ext>
              </a:extLst>
            </p:cNvPr>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031003" y="3302932"/>
              <a:ext cx="521923" cy="1311173"/>
            </a:xfrm>
            <a:prstGeom prst="rect">
              <a:avLst/>
            </a:prstGeom>
          </p:spPr>
        </p:pic>
        <p:sp>
          <p:nvSpPr>
            <p:cNvPr id="77" name="TextBox 76">
              <a:extLst>
                <a:ext uri="{FF2B5EF4-FFF2-40B4-BE49-F238E27FC236}">
                  <a16:creationId xmlns:a16="http://schemas.microsoft.com/office/drawing/2014/main" id="{92A45CE5-9EA0-63BC-6CDB-F266C9C9C6B2}"/>
                </a:ext>
              </a:extLst>
            </p:cNvPr>
            <p:cNvSpPr txBox="1"/>
            <p:nvPr/>
          </p:nvSpPr>
          <p:spPr>
            <a:xfrm>
              <a:off x="6932893" y="3042571"/>
              <a:ext cx="1967087" cy="276999"/>
            </a:xfrm>
            <a:prstGeom prst="rect">
              <a:avLst/>
            </a:prstGeom>
            <a:noFill/>
          </p:spPr>
          <p:txBody>
            <a:bodyPr wrap="square" rtlCol="0">
              <a:spAutoFit/>
            </a:bodyPr>
            <a:lstStyle/>
            <a:p>
              <a:r>
                <a:rPr lang="en-US" sz="1200" i="1" dirty="0"/>
                <a:t>Predict single schema rating</a:t>
              </a:r>
            </a:p>
          </p:txBody>
        </p:sp>
      </p:grpSp>
      <p:sp>
        <p:nvSpPr>
          <p:cNvPr id="86" name="Arrow: Right 85">
            <a:extLst>
              <a:ext uri="{FF2B5EF4-FFF2-40B4-BE49-F238E27FC236}">
                <a16:creationId xmlns:a16="http://schemas.microsoft.com/office/drawing/2014/main" id="{627AC5CA-2976-6A79-956E-21F5EA2A4707}"/>
              </a:ext>
            </a:extLst>
          </p:cNvPr>
          <p:cNvSpPr/>
          <p:nvPr/>
        </p:nvSpPr>
        <p:spPr>
          <a:xfrm rot="18951411">
            <a:off x="1855191" y="3029630"/>
            <a:ext cx="2743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97" name="Arrow: Right 96">
            <a:extLst>
              <a:ext uri="{FF2B5EF4-FFF2-40B4-BE49-F238E27FC236}">
                <a16:creationId xmlns:a16="http://schemas.microsoft.com/office/drawing/2014/main" id="{5EFC45D7-31BD-AEE1-1DE7-EE62DD9DB4A7}"/>
              </a:ext>
            </a:extLst>
          </p:cNvPr>
          <p:cNvSpPr/>
          <p:nvPr/>
        </p:nvSpPr>
        <p:spPr>
          <a:xfrm rot="2252019">
            <a:off x="1803410" y="2564510"/>
            <a:ext cx="32004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98" name="Arrow: Right 97">
            <a:extLst>
              <a:ext uri="{FF2B5EF4-FFF2-40B4-BE49-F238E27FC236}">
                <a16:creationId xmlns:a16="http://schemas.microsoft.com/office/drawing/2014/main" id="{419105E2-8698-B415-0361-9F028BCC1FB9}"/>
              </a:ext>
            </a:extLst>
          </p:cNvPr>
          <p:cNvSpPr/>
          <p:nvPr/>
        </p:nvSpPr>
        <p:spPr>
          <a:xfrm rot="19116857">
            <a:off x="2410332" y="2490635"/>
            <a:ext cx="2743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99" name="Arrow: Right 98">
            <a:extLst>
              <a:ext uri="{FF2B5EF4-FFF2-40B4-BE49-F238E27FC236}">
                <a16:creationId xmlns:a16="http://schemas.microsoft.com/office/drawing/2014/main" id="{C94936E1-02E6-1AF5-628E-B88C1DCEA88A}"/>
              </a:ext>
            </a:extLst>
          </p:cNvPr>
          <p:cNvSpPr/>
          <p:nvPr/>
        </p:nvSpPr>
        <p:spPr>
          <a:xfrm rot="2573363">
            <a:off x="2327177" y="3166469"/>
            <a:ext cx="64008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dirty="0"/>
          </a:p>
        </p:txBody>
      </p:sp>
      <p:sp>
        <p:nvSpPr>
          <p:cNvPr id="100" name="Arrow: Right 99">
            <a:extLst>
              <a:ext uri="{FF2B5EF4-FFF2-40B4-BE49-F238E27FC236}">
                <a16:creationId xmlns:a16="http://schemas.microsoft.com/office/drawing/2014/main" id="{83B64B2E-B6CD-9B45-E4D8-EA40F2D373C7}"/>
              </a:ext>
            </a:extLst>
          </p:cNvPr>
          <p:cNvSpPr/>
          <p:nvPr/>
        </p:nvSpPr>
        <p:spPr>
          <a:xfrm rot="20005599">
            <a:off x="4076070" y="1985157"/>
            <a:ext cx="7315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101" name="Arrow: Right 100">
            <a:extLst>
              <a:ext uri="{FF2B5EF4-FFF2-40B4-BE49-F238E27FC236}">
                <a16:creationId xmlns:a16="http://schemas.microsoft.com/office/drawing/2014/main" id="{CA7513EC-75E9-FC74-3A43-E827A1B1963A}"/>
              </a:ext>
            </a:extLst>
          </p:cNvPr>
          <p:cNvSpPr/>
          <p:nvPr/>
        </p:nvSpPr>
        <p:spPr>
          <a:xfrm rot="1312441">
            <a:off x="4092532" y="2543097"/>
            <a:ext cx="7315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102" name="Arrow: Right 101">
            <a:extLst>
              <a:ext uri="{FF2B5EF4-FFF2-40B4-BE49-F238E27FC236}">
                <a16:creationId xmlns:a16="http://schemas.microsoft.com/office/drawing/2014/main" id="{4F9AB0FB-CC33-BA17-2AD1-6E122FD38988}"/>
              </a:ext>
            </a:extLst>
          </p:cNvPr>
          <p:cNvSpPr/>
          <p:nvPr/>
        </p:nvSpPr>
        <p:spPr>
          <a:xfrm>
            <a:off x="4077979" y="3833230"/>
            <a:ext cx="7315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103" name="Arrow: Right 102">
            <a:extLst>
              <a:ext uri="{FF2B5EF4-FFF2-40B4-BE49-F238E27FC236}">
                <a16:creationId xmlns:a16="http://schemas.microsoft.com/office/drawing/2014/main" id="{DFB6ABF7-CA22-6342-C06C-09604A5C3713}"/>
              </a:ext>
            </a:extLst>
          </p:cNvPr>
          <p:cNvSpPr/>
          <p:nvPr/>
        </p:nvSpPr>
        <p:spPr>
          <a:xfrm rot="1122936">
            <a:off x="6076521" y="1980242"/>
            <a:ext cx="7315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dirty="0"/>
          </a:p>
        </p:txBody>
      </p:sp>
      <p:sp>
        <p:nvSpPr>
          <p:cNvPr id="104" name="Arrow: Right 103">
            <a:extLst>
              <a:ext uri="{FF2B5EF4-FFF2-40B4-BE49-F238E27FC236}">
                <a16:creationId xmlns:a16="http://schemas.microsoft.com/office/drawing/2014/main" id="{6528B33B-4DD0-69A0-89CC-47456F9F2E2B}"/>
              </a:ext>
            </a:extLst>
          </p:cNvPr>
          <p:cNvSpPr/>
          <p:nvPr/>
        </p:nvSpPr>
        <p:spPr>
          <a:xfrm rot="20521867">
            <a:off x="6137787" y="2428495"/>
            <a:ext cx="64008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105" name="Arrow: Right 104">
            <a:extLst>
              <a:ext uri="{FF2B5EF4-FFF2-40B4-BE49-F238E27FC236}">
                <a16:creationId xmlns:a16="http://schemas.microsoft.com/office/drawing/2014/main" id="{3C86F16A-5BA9-94EF-1175-994452577E6A}"/>
              </a:ext>
            </a:extLst>
          </p:cNvPr>
          <p:cNvSpPr/>
          <p:nvPr/>
        </p:nvSpPr>
        <p:spPr>
          <a:xfrm rot="19033465">
            <a:off x="6028863" y="3127526"/>
            <a:ext cx="1005840" cy="155448"/>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sp>
        <p:nvSpPr>
          <p:cNvPr id="106" name="Arrow: Right 105">
            <a:extLst>
              <a:ext uri="{FF2B5EF4-FFF2-40B4-BE49-F238E27FC236}">
                <a16:creationId xmlns:a16="http://schemas.microsoft.com/office/drawing/2014/main" id="{DBDE8438-6E96-E11C-7793-CFC00C84127D}"/>
              </a:ext>
            </a:extLst>
          </p:cNvPr>
          <p:cNvSpPr/>
          <p:nvPr/>
        </p:nvSpPr>
        <p:spPr>
          <a:xfrm>
            <a:off x="6166023" y="3915228"/>
            <a:ext cx="731520" cy="156319"/>
          </a:xfrm>
          <a:prstGeom prst="rightArrow">
            <a:avLst/>
          </a:prstGeom>
        </p:spPr>
        <p:style>
          <a:lnRef idx="1">
            <a:schemeClr val="accent5"/>
          </a:lnRef>
          <a:fillRef idx="1003">
            <a:schemeClr val="lt1"/>
          </a:fillRef>
          <a:effectRef idx="1">
            <a:schemeClr val="accent5"/>
          </a:effectRef>
          <a:fontRef idx="minor">
            <a:schemeClr val="dk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765FC436-D863-8D0E-F9A7-96F64F97B402}"/>
              </a:ext>
            </a:extLst>
          </p:cNvPr>
          <p:cNvCxnSpPr>
            <a:cxnSpLocks/>
          </p:cNvCxnSpPr>
          <p:nvPr/>
        </p:nvCxnSpPr>
        <p:spPr>
          <a:xfrm>
            <a:off x="4891168" y="2208295"/>
            <a:ext cx="1102717"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0" name="Straight Connector 109">
            <a:extLst>
              <a:ext uri="{FF2B5EF4-FFF2-40B4-BE49-F238E27FC236}">
                <a16:creationId xmlns:a16="http://schemas.microsoft.com/office/drawing/2014/main" id="{8E3F0323-BFC3-02DC-B6B7-980FAF6EBF9D}"/>
              </a:ext>
            </a:extLst>
          </p:cNvPr>
          <p:cNvCxnSpPr>
            <a:cxnSpLocks/>
          </p:cNvCxnSpPr>
          <p:nvPr/>
        </p:nvCxnSpPr>
        <p:spPr>
          <a:xfrm>
            <a:off x="4891168" y="3436100"/>
            <a:ext cx="1047058"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13" name="Straight Connector 112">
            <a:extLst>
              <a:ext uri="{FF2B5EF4-FFF2-40B4-BE49-F238E27FC236}">
                <a16:creationId xmlns:a16="http://schemas.microsoft.com/office/drawing/2014/main" id="{8C3F9FD2-9439-4635-6EF8-C318A84B7460}"/>
              </a:ext>
            </a:extLst>
          </p:cNvPr>
          <p:cNvCxnSpPr>
            <a:cxnSpLocks/>
          </p:cNvCxnSpPr>
          <p:nvPr/>
        </p:nvCxnSpPr>
        <p:spPr>
          <a:xfrm>
            <a:off x="7046331" y="3138376"/>
            <a:ext cx="1716669"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21" name="Picture 120" descr="Icon&#10;&#10;Description automatically generated">
            <a:extLst>
              <a:ext uri="{FF2B5EF4-FFF2-40B4-BE49-F238E27FC236}">
                <a16:creationId xmlns:a16="http://schemas.microsoft.com/office/drawing/2014/main" id="{9E2315F8-E723-9402-0AB0-2A90821FE323}"/>
              </a:ext>
            </a:extLst>
          </p:cNvPr>
          <p:cNvPicPr>
            <a:picLocks noChangeAspect="1"/>
          </p:cNvPicPr>
          <p:nvPr/>
        </p:nvPicPr>
        <p:blipFill>
          <a:blip r:embed="rId15" cstate="email">
            <a:extLst>
              <a:ext uri="{28A0092B-C50C-407E-A947-70E740481C1C}">
                <a14:useLocalDpi xmlns:a14="http://schemas.microsoft.com/office/drawing/2010/main" val="0"/>
              </a:ext>
            </a:extLst>
          </a:blip>
          <a:stretch>
            <a:fillRect/>
          </a:stretch>
        </p:blipFill>
        <p:spPr>
          <a:xfrm>
            <a:off x="2094197" y="2648325"/>
            <a:ext cx="329394" cy="363469"/>
          </a:xfrm>
          <a:prstGeom prst="rect">
            <a:avLst/>
          </a:prstGeom>
        </p:spPr>
      </p:pic>
      <p:pic>
        <p:nvPicPr>
          <p:cNvPr id="124" name="Audio 123">
            <a:hlinkClick r:id="" action="ppaction://media"/>
            <a:extLst>
              <a:ext uri="{FF2B5EF4-FFF2-40B4-BE49-F238E27FC236}">
                <a16:creationId xmlns:a16="http://schemas.microsoft.com/office/drawing/2014/main" id="{310535C9-9132-2D06-019F-7C26D41724A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039002648"/>
      </p:ext>
    </p:extLst>
  </p:cSld>
  <p:clrMapOvr>
    <a:masterClrMapping/>
  </p:clrMapOvr>
  <p:transition spd="med" advTm="2114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Reproducibility </a:t>
            </a:r>
          </a:p>
        </p:txBody>
      </p:sp>
      <p:sp>
        <p:nvSpPr>
          <p:cNvPr id="3" name="Content Placeholder 2"/>
          <p:cNvSpPr>
            <a:spLocks noGrp="1"/>
          </p:cNvSpPr>
          <p:nvPr>
            <p:ph idx="1"/>
          </p:nvPr>
        </p:nvSpPr>
        <p:spPr>
          <a:xfrm>
            <a:off x="822960" y="1428750"/>
            <a:ext cx="8077200" cy="3352800"/>
          </a:xfrm>
        </p:spPr>
        <p:txBody>
          <a:bodyPr>
            <a:normAutofit/>
          </a:bodyPr>
          <a:lstStyle/>
          <a:p>
            <a:r>
              <a:rPr lang="en-US" dirty="0"/>
              <a:t>Attempt to recreate the four original model types</a:t>
            </a:r>
          </a:p>
          <a:p>
            <a:pPr lvl="1"/>
            <a:r>
              <a:rPr lang="en-US" dirty="0"/>
              <a:t>Use different python packages</a:t>
            </a:r>
          </a:p>
          <a:p>
            <a:pPr lvl="1"/>
            <a:r>
              <a:rPr lang="en-US" dirty="0"/>
              <a:t>Use different design choices with judgement</a:t>
            </a:r>
          </a:p>
          <a:p>
            <a:r>
              <a:rPr lang="en-US" dirty="0"/>
              <a:t>Test two additional hypothesis </a:t>
            </a:r>
          </a:p>
          <a:p>
            <a:pPr lvl="1"/>
            <a:r>
              <a:rPr lang="en-US" dirty="0"/>
              <a:t>Relaxed preprocessing</a:t>
            </a:r>
          </a:p>
          <a:p>
            <a:pPr lvl="1"/>
            <a:r>
              <a:rPr lang="en-US" dirty="0"/>
              <a:t>Scenario level utterances </a:t>
            </a:r>
          </a:p>
          <a:p>
            <a:endParaRPr lang="en-US" dirty="0"/>
          </a:p>
        </p:txBody>
      </p:sp>
      <p:pic>
        <p:nvPicPr>
          <p:cNvPr id="11" name="Audio 10">
            <a:hlinkClick r:id="" action="ppaction://media"/>
            <a:extLst>
              <a:ext uri="{FF2B5EF4-FFF2-40B4-BE49-F238E27FC236}">
                <a16:creationId xmlns:a16="http://schemas.microsoft.com/office/drawing/2014/main" id="{E8677F5D-7D18-FC6F-309B-E29F8B6B482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890275294"/>
      </p:ext>
    </p:extLst>
  </p:cSld>
  <p:clrMapOvr>
    <a:masterClrMapping/>
  </p:clrMapOvr>
  <p:transition spd="med" advTm="275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a:xfrm>
            <a:off x="822960" y="1428750"/>
            <a:ext cx="8077200" cy="3660440"/>
          </a:xfrm>
        </p:spPr>
        <p:txBody>
          <a:bodyPr>
            <a:normAutofit/>
          </a:bodyPr>
          <a:lstStyle/>
          <a:p>
            <a:r>
              <a:rPr lang="en-US" dirty="0"/>
              <a:t>At high level, results support hypothesis </a:t>
            </a:r>
          </a:p>
          <a:p>
            <a:r>
              <a:rPr lang="en-US" dirty="0"/>
              <a:t>Simpler models (KNN, SVM) close matches</a:t>
            </a:r>
          </a:p>
          <a:p>
            <a:r>
              <a:rPr lang="en-US" dirty="0"/>
              <a:t>More complicated models (RNNs) match less closely </a:t>
            </a:r>
          </a:p>
          <a:p>
            <a:r>
              <a:rPr lang="en-US" dirty="0"/>
              <a:t>Differences are a result of model changes, design changes. For example: </a:t>
            </a:r>
          </a:p>
          <a:p>
            <a:pPr lvl="1"/>
            <a:r>
              <a:rPr lang="en-US" dirty="0"/>
              <a:t>Tokenization, padding</a:t>
            </a:r>
          </a:p>
          <a:p>
            <a:pPr lvl="1"/>
            <a:r>
              <a:rPr lang="en-US" dirty="0"/>
              <a:t>Learning rate</a:t>
            </a:r>
          </a:p>
          <a:p>
            <a:pPr lvl="1"/>
            <a:r>
              <a:rPr lang="en-US" dirty="0"/>
              <a:t>Loss calculation </a:t>
            </a:r>
          </a:p>
          <a:p>
            <a:r>
              <a:rPr lang="en-US" dirty="0"/>
              <a:t>As a result, individual claims not verified </a:t>
            </a:r>
          </a:p>
        </p:txBody>
      </p:sp>
      <p:pic>
        <p:nvPicPr>
          <p:cNvPr id="5" name="Picture 4" descr="Icon&#10;&#10;Description automatically generated">
            <a:extLst>
              <a:ext uri="{FF2B5EF4-FFF2-40B4-BE49-F238E27FC236}">
                <a16:creationId xmlns:a16="http://schemas.microsoft.com/office/drawing/2014/main" id="{4B3DC242-3998-E28D-4BD0-817ECE199987}"/>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467600" y="2038350"/>
            <a:ext cx="1282983" cy="1360072"/>
          </a:xfrm>
          <a:prstGeom prst="rect">
            <a:avLst/>
          </a:prstGeom>
        </p:spPr>
      </p:pic>
      <p:pic>
        <p:nvPicPr>
          <p:cNvPr id="7" name="Picture 6" descr="Text&#10;&#10;Description automatically generated">
            <a:extLst>
              <a:ext uri="{FF2B5EF4-FFF2-40B4-BE49-F238E27FC236}">
                <a16:creationId xmlns:a16="http://schemas.microsoft.com/office/drawing/2014/main" id="{2D44FBD6-B534-61C1-E928-D7DE929A3BF1}"/>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4861560" y="3860005"/>
            <a:ext cx="2938009" cy="725263"/>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50ED20DE-BDE8-967F-64C8-CA2CF83D355B}"/>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660249" y="2665520"/>
            <a:ext cx="2209800" cy="1381125"/>
          </a:xfrm>
          <a:prstGeom prst="rect">
            <a:avLst/>
          </a:prstGeom>
        </p:spPr>
      </p:pic>
      <p:pic>
        <p:nvPicPr>
          <p:cNvPr id="6" name="Audio 5">
            <a:hlinkClick r:id="" action="ppaction://media"/>
            <a:extLst>
              <a:ext uri="{FF2B5EF4-FFF2-40B4-BE49-F238E27FC236}">
                <a16:creationId xmlns:a16="http://schemas.microsoft.com/office/drawing/2014/main" id="{0ABDBBFE-7127-47B6-8B0F-6EF6800033F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2993026086"/>
      </p:ext>
    </p:extLst>
  </p:cSld>
  <p:clrMapOvr>
    <a:masterClrMapping/>
  </p:clrMapOvr>
  <p:transition spd="med" advTm="45872">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a:t>
            </a:r>
          </a:p>
        </p:txBody>
      </p:sp>
      <p:sp>
        <p:nvSpPr>
          <p:cNvPr id="3" name="Content Placeholder 2"/>
          <p:cNvSpPr>
            <a:spLocks noGrp="1"/>
          </p:cNvSpPr>
          <p:nvPr>
            <p:ph idx="1"/>
          </p:nvPr>
        </p:nvSpPr>
        <p:spPr>
          <a:xfrm>
            <a:off x="822960" y="1428750"/>
            <a:ext cx="8077200" cy="2974640"/>
          </a:xfrm>
        </p:spPr>
        <p:txBody>
          <a:bodyPr>
            <a:normAutofit/>
          </a:bodyPr>
          <a:lstStyle/>
          <a:p>
            <a:r>
              <a:rPr lang="en-US" dirty="0"/>
              <a:t>Easy: </a:t>
            </a:r>
          </a:p>
          <a:p>
            <a:pPr lvl="1"/>
            <a:r>
              <a:rPr lang="en-US" dirty="0"/>
              <a:t>Straightforward access to code, data</a:t>
            </a:r>
          </a:p>
          <a:p>
            <a:pPr lvl="1"/>
            <a:r>
              <a:rPr lang="en-US" dirty="0"/>
              <a:t>Excellent documentation </a:t>
            </a:r>
          </a:p>
          <a:p>
            <a:r>
              <a:rPr lang="en-US" dirty="0"/>
              <a:t>Difficult: </a:t>
            </a:r>
          </a:p>
          <a:p>
            <a:pPr lvl="1"/>
            <a:r>
              <a:rPr lang="en-US" dirty="0"/>
              <a:t>Code community tend to rely on standard packages</a:t>
            </a:r>
          </a:p>
          <a:p>
            <a:pPr lvl="1"/>
            <a:r>
              <a:rPr lang="en-US" dirty="0"/>
              <a:t>Difficult to perfectly recreate results </a:t>
            </a:r>
          </a:p>
          <a:p>
            <a:r>
              <a:rPr lang="en-US" dirty="0"/>
              <a:t> </a:t>
            </a:r>
          </a:p>
          <a:p>
            <a:r>
              <a:rPr lang="en-US" b="1" dirty="0"/>
              <a:t>Results point to potential confounding variables </a:t>
            </a:r>
          </a:p>
          <a:p>
            <a:r>
              <a:rPr lang="en-US" b="1" dirty="0"/>
              <a:t>Results suggest future research in psychology is worthwhile </a:t>
            </a:r>
          </a:p>
          <a:p>
            <a:endParaRPr lang="en-US" dirty="0"/>
          </a:p>
        </p:txBody>
      </p:sp>
      <p:pic>
        <p:nvPicPr>
          <p:cNvPr id="5" name="Graphic 4" descr="Mental Health outline">
            <a:extLst>
              <a:ext uri="{FF2B5EF4-FFF2-40B4-BE49-F238E27FC236}">
                <a16:creationId xmlns:a16="http://schemas.microsoft.com/office/drawing/2014/main" id="{F02050D4-B15A-23D3-DFAB-8605D1ABD3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61560" y="1428750"/>
            <a:ext cx="2133600" cy="2133600"/>
          </a:xfrm>
          <a:prstGeom prst="rect">
            <a:avLst/>
          </a:prstGeom>
        </p:spPr>
      </p:pic>
      <p:pic>
        <p:nvPicPr>
          <p:cNvPr id="7" name="Graphic 6" descr="Reflection with solid fill">
            <a:extLst>
              <a:ext uri="{FF2B5EF4-FFF2-40B4-BE49-F238E27FC236}">
                <a16:creationId xmlns:a16="http://schemas.microsoft.com/office/drawing/2014/main" id="{D66EFBAD-73A0-26B4-4EE1-E7349835DBE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934200" y="3005119"/>
            <a:ext cx="1524000" cy="1524000"/>
          </a:xfrm>
          <a:prstGeom prst="rect">
            <a:avLst/>
          </a:prstGeom>
        </p:spPr>
      </p:pic>
      <p:pic>
        <p:nvPicPr>
          <p:cNvPr id="8" name="Audio 7">
            <a:hlinkClick r:id="" action="ppaction://media"/>
            <a:extLst>
              <a:ext uri="{FF2B5EF4-FFF2-40B4-BE49-F238E27FC236}">
                <a16:creationId xmlns:a16="http://schemas.microsoft.com/office/drawing/2014/main" id="{3B368020-7763-77CC-742B-B4FECE05091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382000" y="4381500"/>
            <a:ext cx="609600" cy="609600"/>
          </a:xfrm>
          <a:prstGeom prst="rect">
            <a:avLst/>
          </a:prstGeom>
        </p:spPr>
      </p:pic>
    </p:spTree>
    <p:extLst>
      <p:ext uri="{BB962C8B-B14F-4D97-AF65-F5344CB8AC3E}">
        <p14:creationId xmlns:p14="http://schemas.microsoft.com/office/powerpoint/2010/main" val="4165204590"/>
      </p:ext>
    </p:extLst>
  </p:cSld>
  <p:clrMapOvr>
    <a:masterClrMapping/>
  </p:clrMapOvr>
  <p:transition spd="med" advTm="52391">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ECTIONID" val="yI2DOt6RzRcU51QxdhNewL"/>
</p:tagLst>
</file>

<file path=ppt/tags/tag2.xml><?xml version="1.0" encoding="utf-8"?>
<p:tagLst xmlns:a="http://schemas.openxmlformats.org/drawingml/2006/main" xmlns:r="http://schemas.openxmlformats.org/officeDocument/2006/relationships" xmlns:p="http://schemas.openxmlformats.org/presentationml/2006/main">
  <p:tag name="DVSHAPEID" val="HAGzTPKJNXuuOK4v20iPS7"/>
</p:tagLst>
</file>

<file path=ppt/tags/tag3.xml><?xml version="1.0" encoding="utf-8"?>
<p:tagLst xmlns:a="http://schemas.openxmlformats.org/drawingml/2006/main" xmlns:r="http://schemas.openxmlformats.org/officeDocument/2006/relationships" xmlns:p="http://schemas.openxmlformats.org/presentationml/2006/main">
  <p:tag name="DVSHAPEID" val="0uhWvCQomImT50qU5y4Znw"/>
</p:tagLst>
</file>

<file path=ppt/theme/theme1.xml><?xml version="1.0" encoding="utf-8"?>
<a:theme xmlns:a="http://schemas.openxmlformats.org/drawingml/2006/main" name="Retrospect">
  <a:themeElements>
    <a:clrScheme name="Custom 1">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002060"/>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Retrospect</Template>
  <TotalTime>0</TotalTime>
  <Words>895</Words>
  <Application>Microsoft Office PowerPoint</Application>
  <PresentationFormat>On-screen Show (16:9)</PresentationFormat>
  <Paragraphs>103</Paragraphs>
  <Slides>7</Slides>
  <Notes>7</Notes>
  <HiddenSlides>0</HiddenSlides>
  <MMClips>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Georgia</vt:lpstr>
      <vt:lpstr>Retrospect</vt:lpstr>
      <vt:lpstr>Deep Learning and  Cognitive Therapy</vt:lpstr>
      <vt:lpstr>Background</vt:lpstr>
      <vt:lpstr>PowerPoint Presentation</vt:lpstr>
      <vt:lpstr>PowerPoint Presentation</vt:lpstr>
      <vt:lpstr>Scope of Reproducibility </vt:lpstr>
      <vt:lpstr>Results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2022-05-02T06:11:47Z</dcterms:created>
  <dcterms:modified xsi:type="dcterms:W3CDTF">2022-05-07T22:46:12Z</dcterms:modified>
</cp:coreProperties>
</file>